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9"/>
  </p:notesMasterIdLst>
  <p:sldIdLst>
    <p:sldId id="256" r:id="rId2"/>
    <p:sldId id="257" r:id="rId3"/>
    <p:sldId id="258" r:id="rId4"/>
    <p:sldId id="259" r:id="rId5"/>
    <p:sldId id="260" r:id="rId6"/>
    <p:sldId id="261" r:id="rId7"/>
    <p:sldId id="320" r:id="rId8"/>
    <p:sldId id="319" r:id="rId9"/>
    <p:sldId id="263" r:id="rId10"/>
    <p:sldId id="395" r:id="rId11"/>
    <p:sldId id="397" r:id="rId12"/>
    <p:sldId id="438" r:id="rId13"/>
    <p:sldId id="439" r:id="rId14"/>
    <p:sldId id="440" r:id="rId15"/>
    <p:sldId id="441" r:id="rId16"/>
    <p:sldId id="466" r:id="rId17"/>
    <p:sldId id="433" r:id="rId18"/>
    <p:sldId id="462" r:id="rId19"/>
    <p:sldId id="459" r:id="rId20"/>
    <p:sldId id="460" r:id="rId21"/>
    <p:sldId id="461" r:id="rId22"/>
    <p:sldId id="457" r:id="rId23"/>
    <p:sldId id="463" r:id="rId24"/>
    <p:sldId id="464" r:id="rId25"/>
    <p:sldId id="467" r:id="rId26"/>
    <p:sldId id="442" r:id="rId27"/>
    <p:sldId id="490" r:id="rId28"/>
    <p:sldId id="443" r:id="rId29"/>
    <p:sldId id="444" r:id="rId30"/>
    <p:sldId id="491" r:id="rId31"/>
    <p:sldId id="447" r:id="rId32"/>
    <p:sldId id="448" r:id="rId33"/>
    <p:sldId id="450" r:id="rId34"/>
    <p:sldId id="451" r:id="rId35"/>
    <p:sldId id="452" r:id="rId36"/>
    <p:sldId id="453" r:id="rId37"/>
    <p:sldId id="465" r:id="rId38"/>
    <p:sldId id="492" r:id="rId39"/>
    <p:sldId id="493" r:id="rId40"/>
    <p:sldId id="494"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 id="481" r:id="rId55"/>
    <p:sldId id="496" r:id="rId56"/>
    <p:sldId id="483" r:id="rId57"/>
    <p:sldId id="484" r:id="rId58"/>
    <p:sldId id="485" r:id="rId59"/>
    <p:sldId id="486" r:id="rId60"/>
    <p:sldId id="487" r:id="rId61"/>
    <p:sldId id="488" r:id="rId62"/>
    <p:sldId id="497" r:id="rId63"/>
    <p:sldId id="498" r:id="rId64"/>
    <p:sldId id="499" r:id="rId65"/>
    <p:sldId id="500" r:id="rId66"/>
    <p:sldId id="501" r:id="rId67"/>
    <p:sldId id="502" r:id="rId68"/>
    <p:sldId id="504" r:id="rId69"/>
    <p:sldId id="505" r:id="rId70"/>
    <p:sldId id="506" r:id="rId71"/>
    <p:sldId id="507" r:id="rId72"/>
    <p:sldId id="508" r:id="rId73"/>
    <p:sldId id="509" r:id="rId74"/>
    <p:sldId id="510" r:id="rId75"/>
    <p:sldId id="511" r:id="rId76"/>
    <p:sldId id="512" r:id="rId77"/>
    <p:sldId id="513" r:id="rId78"/>
    <p:sldId id="308" r:id="rId79"/>
    <p:sldId id="309" r:id="rId80"/>
    <p:sldId id="310" r:id="rId81"/>
    <p:sldId id="312" r:id="rId82"/>
    <p:sldId id="313" r:id="rId83"/>
    <p:sldId id="314" r:id="rId84"/>
    <p:sldId id="315" r:id="rId85"/>
    <p:sldId id="316" r:id="rId86"/>
    <p:sldId id="317" r:id="rId87"/>
    <p:sldId id="318"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707"/>
  </p:normalViewPr>
  <p:slideViewPr>
    <p:cSldViewPr snapToGrid="0">
      <p:cViewPr varScale="1">
        <p:scale>
          <a:sx n="146" d="100"/>
          <a:sy n="146" d="100"/>
        </p:scale>
        <p:origin x="30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acundolucianna/Apre_Aut_CEIoT/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acundolucianna/Apre_Aut_CEIoT/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Los trabajos pueden ser presentados individualmente o grupalmente (máxima 4 personas por grupo)</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noProof="0" dirty="0"/>
            <a:t>Los trabajos prácticos se aprueban con 4. Tiene una instancia de corrección 7 días después de la última clase y se </a:t>
          </a:r>
          <a:br>
            <a:rPr lang="es-ES_tradnl" noProof="0" dirty="0"/>
          </a:br>
          <a:r>
            <a:rPr lang="es-ES_tradnl" noProof="0" dirty="0"/>
            <a:t>puede corregir solamente los trabajos con menos de 4.</a:t>
          </a:r>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noProof="0" dirty="0"/>
            <a:t>Los tres </a:t>
          </a:r>
          <a:r>
            <a:rPr lang="es-ES_tradnl" noProof="0" dirty="0" err="1"/>
            <a:t>TPs</a:t>
          </a:r>
          <a:r>
            <a:rPr lang="es-ES_tradnl" noProof="0" dirty="0"/>
            <a:t> tienen que estar aprobados. </a:t>
          </a:r>
          <a:r>
            <a:rPr lang="es-ES_tradnl" dirty="0"/>
            <a:t>Un TP no entregado en fecha se considera desaprobado.</a:t>
          </a:r>
          <a:r>
            <a:rPr lang="es-ES_tradnl" noProof="0" dirty="0"/>
            <a:t> </a:t>
          </a:r>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noProof="0" dirty="0"/>
            <a:t>La nota final es la </a:t>
          </a:r>
          <a:r>
            <a:rPr lang="es-ES_tradnl" b="1" noProof="0" dirty="0"/>
            <a:t>mediana</a:t>
          </a:r>
          <a:r>
            <a:rPr lang="es-ES_tradnl" noProof="0" dirty="0"/>
            <a:t> de las notas de los </a:t>
          </a:r>
          <a:r>
            <a:rPr lang="es-ES_tradnl" noProof="0" dirty="0" err="1"/>
            <a:t>TPs</a:t>
          </a:r>
          <a:r>
            <a:rPr lang="es-ES_tradnl" noProof="0" dirty="0"/>
            <a:t>.</a:t>
          </a:r>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noProof="0" dirty="0"/>
            <a:t>La entrega es por formulario de Google o correo electrónico, ya sea el envío del contenido o el link a repositorio (de GitHub o </a:t>
          </a:r>
          <a:r>
            <a:rPr lang="es-ES_tradnl" noProof="0" dirty="0" err="1"/>
            <a:t>GitLab</a:t>
          </a:r>
          <a:r>
            <a:rPr lang="es-ES_tradnl" noProof="0" dirty="0"/>
            <a:t>) con el trabajo. </a:t>
          </a:r>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noProof="0" dirty="0"/>
            <a:t>Criterio de evaluación: </a:t>
          </a:r>
          <a:r>
            <a:rPr lang="en-US" noProof="0" dirty="0">
              <a:hlinkClick xmlns:r="http://schemas.openxmlformats.org/officeDocument/2006/relationships" r:id="rId1"/>
            </a:rPr>
            <a:t>https://github.com/facundolucianna/Apre_Aut_CEIoT/blob/main/CriteriosAprobacion.md</a:t>
          </a:r>
          <a:endParaRPr lang="en-US" noProof="0" dirty="0"/>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3 Trabajos Prácticos con entrega a 14 días posteriores de cuando fue presentado. Los trabajos pueden ser presentados individualmente o grupalmente (máxima 4 personas por grupo)</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Los trabajos prácticos se aprueban con 4. Tiene una instancia de corrección 7 días después de la última clase y se </a:t>
          </a:r>
          <a:br>
            <a:rPr lang="es-ES_tradnl" sz="1700" kern="1200" noProof="0" dirty="0"/>
          </a:br>
          <a:r>
            <a:rPr lang="es-ES_tradnl" sz="1700" kern="1200" noProof="0" dirty="0"/>
            <a:t>puede corregir solamente los trabajos con menos de 4.</a:t>
          </a:r>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Los tres </a:t>
          </a:r>
          <a:r>
            <a:rPr lang="es-ES_tradnl" sz="1700" kern="1200" noProof="0" dirty="0" err="1"/>
            <a:t>TPs</a:t>
          </a:r>
          <a:r>
            <a:rPr lang="es-ES_tradnl" sz="1700" kern="1200" noProof="0" dirty="0"/>
            <a:t> tienen que estar aprobados. </a:t>
          </a:r>
          <a:r>
            <a:rPr lang="es-ES_tradnl" sz="1700" kern="1200" dirty="0"/>
            <a:t>Un TP no entregado en fecha se considera desaprobado.</a:t>
          </a:r>
          <a:r>
            <a:rPr lang="es-ES_tradnl" sz="1700" kern="1200" noProof="0" dirty="0"/>
            <a:t> </a:t>
          </a:r>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La nota final es la </a:t>
          </a:r>
          <a:r>
            <a:rPr lang="es-ES_tradnl" sz="1700" b="1" kern="1200" noProof="0" dirty="0"/>
            <a:t>mediana</a:t>
          </a:r>
          <a:r>
            <a:rPr lang="es-ES_tradnl" sz="1700" kern="1200" noProof="0" dirty="0"/>
            <a:t> de las notas de los </a:t>
          </a:r>
          <a:r>
            <a:rPr lang="es-ES_tradnl" sz="1700" kern="1200" noProof="0" dirty="0" err="1"/>
            <a:t>TPs</a:t>
          </a:r>
          <a:r>
            <a:rPr lang="es-ES_tradnl" sz="1700" kern="1200" noProof="0" dirty="0"/>
            <a:t>.</a:t>
          </a:r>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La entrega es por formulario de Google o correo electrónico, ya sea el envío del contenido o el link a repositorio (de GitHub o </a:t>
          </a:r>
          <a:r>
            <a:rPr lang="es-ES_tradnl" sz="1700" kern="1200" noProof="0" dirty="0" err="1"/>
            <a:t>GitLab</a:t>
          </a:r>
          <a:r>
            <a:rPr lang="es-ES_tradnl" sz="1700" kern="1200" noProof="0" dirty="0"/>
            <a:t>) con el trabajo. </a:t>
          </a:r>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Criterio de evaluación: </a:t>
          </a:r>
          <a:r>
            <a:rPr lang="en-US" sz="1700" kern="1200" noProof="0" dirty="0">
              <a:hlinkClick xmlns:r="http://schemas.openxmlformats.org/officeDocument/2006/relationships" r:id="rId1"/>
            </a:rPr>
            <a:t>https://github.com/facundolucianna/Apre_Aut_CEIoT/blob/main/CriteriosAprobacion.md</a:t>
          </a:r>
          <a:endParaRPr lang="en-US" sz="1700" kern="1200" noProof="0" dirty="0"/>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20/6/24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1869903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57781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679425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90224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729252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la grafica azul la podemos regularizar para que no se mueva mucho, eso va a hacer que no se mueva tanto, pero si lo restringimos muchísimo  vamos a estar en casi el caso de la recta plana.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964273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351347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78376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567777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715629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702156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425948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No use </a:t>
            </a:r>
            <a:r>
              <a:rPr lang="es-ES" sz="6000" dirty="0" err="1"/>
              <a:t>pyenv-win</a:t>
            </a:r>
            <a:r>
              <a:rPr lang="es-ES" sz="6000" dirty="0"/>
              <a:t> no tengo idea si anda bien o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pyenv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Running </a:t>
            </a:r>
            <a:r>
              <a:rPr lang="en-US" sz="8000" dirty="0" err="1"/>
              <a:t>pyenv</a:t>
            </a:r>
            <a:r>
              <a:rPr lang="en-US" sz="8000" dirty="0"/>
              <a:t> install -l gives the list of all available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a:t>
            </a:r>
            <a:r>
              <a:rPr lang="es-ES" sz="6000" dirty="0" err="1"/>
              <a:t>install</a:t>
            </a:r>
            <a:r>
              <a:rPr lang="es-ES" sz="6000" dirty="0"/>
              <a:t>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global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r>
              <a:rPr lang="es-ES" sz="6000" dirty="0" err="1"/>
              <a:t>pyenv</a:t>
            </a:r>
            <a:r>
              <a:rPr lang="es-ES" sz="6000" dirty="0"/>
              <a:t>/</a:t>
            </a:r>
            <a:r>
              <a:rPr lang="es-ES" sz="6000" dirty="0" err="1"/>
              <a:t>versions</a:t>
            </a:r>
            <a:r>
              <a:rPr lang="es-ES" sz="6000" dirty="0"/>
              <a:t>/3.10.14/</a:t>
            </a:r>
            <a:r>
              <a:rPr lang="es-ES" sz="6000" dirty="0" err="1"/>
              <a:t>bin</a:t>
            </a:r>
            <a:r>
              <a:rPr lang="es-ES" sz="6000" dirty="0"/>
              <a:t>/python3.10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76897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22679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conda</a:t>
            </a:r>
            <a:r>
              <a:rPr lang="es-ES" sz="6000" dirty="0"/>
              <a:t>, mamba, </a:t>
            </a:r>
            <a:r>
              <a:rPr lang="es-ES" sz="6000" dirty="0" err="1"/>
              <a:t>uv</a:t>
            </a:r>
            <a:r>
              <a:rPr lang="es-ES" sz="6000" dirty="0"/>
              <a:t> también nos ofrecen esto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2242895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pipx</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pipx</a:t>
            </a:r>
            <a:r>
              <a:rPr lang="en-US" sz="8000" dirty="0"/>
              <a:t> install poetry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0098371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Indica que las versions de python son </a:t>
            </a:r>
            <a:r>
              <a:rPr lang="en-US" sz="8000" dirty="0" err="1"/>
              <a:t>mayores</a:t>
            </a:r>
            <a:r>
              <a:rPr lang="en-US" sz="8000" dirty="0"/>
              <a:t> que la 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568661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Mpodificar</a:t>
            </a:r>
            <a:r>
              <a:rPr lang="en-US" sz="8000" dirty="0"/>
              <a:t> </a:t>
            </a:r>
            <a:r>
              <a:rPr lang="en-US" sz="9600" dirty="0" err="1">
                <a:solidFill>
                  <a:srgbClr val="BCBEC4"/>
                </a:solidFill>
                <a:effectLst/>
                <a:highlight>
                  <a:srgbClr val="1E1F22"/>
                </a:highlight>
              </a:rPr>
              <a:t>pyproject.toml</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Con las </a:t>
            </a:r>
            <a:r>
              <a:rPr lang="en-US" sz="8000" dirty="0" err="1"/>
              <a:t>lineas</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CF8E6D"/>
                </a:solidFill>
                <a:effectLst/>
                <a:highlight>
                  <a:srgbClr val="1E1F22"/>
                </a:highlight>
              </a:rPr>
              <a:t>package-mode </a:t>
            </a:r>
            <a:r>
              <a:rPr lang="en-US" sz="9600" dirty="0">
                <a:solidFill>
                  <a:srgbClr val="BCBEC4"/>
                </a:solidFill>
                <a:effectLst/>
                <a:highlight>
                  <a:srgbClr val="1E1F22"/>
                </a:highlight>
              </a:rPr>
              <a:t>= false</a:t>
            </a:r>
            <a:br>
              <a:rPr lang="en-US" sz="9600" dirty="0">
                <a:solidFill>
                  <a:srgbClr val="BCBEC4"/>
                </a:solidFill>
                <a:effectLst/>
                <a:highlight>
                  <a:srgbClr val="1E1F22"/>
                </a:highlight>
              </a:rPr>
            </a:br>
            <a:r>
              <a:rPr lang="en-US" sz="9600" dirty="0">
                <a:solidFill>
                  <a:srgbClr val="BCBEC4"/>
                </a:solidFill>
                <a:effectLst/>
                <a:highlight>
                  <a:srgbClr val="1E1F22"/>
                </a:highlight>
              </a:rPr>
              <a:t>[</a:t>
            </a:r>
            <a:r>
              <a:rPr lang="en-US" sz="9600" dirty="0" err="1">
                <a:solidFill>
                  <a:srgbClr val="CF8E6D"/>
                </a:solidFill>
                <a:effectLst/>
                <a:highlight>
                  <a:srgbClr val="1E1F22"/>
                </a:highlight>
              </a:rPr>
              <a:t>tool</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poetry</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dependencies</a:t>
            </a:r>
            <a:r>
              <a:rPr lang="en-US" sz="9600" dirty="0">
                <a:solidFill>
                  <a:srgbClr val="BCBEC4"/>
                </a:solidFill>
                <a:effectLst/>
                <a:highlight>
                  <a:srgbClr val="1E1F22"/>
                </a:highlight>
              </a:rPr>
              <a:t>]</a:t>
            </a:r>
            <a:br>
              <a:rPr lang="en-US" sz="9600" dirty="0">
                <a:solidFill>
                  <a:srgbClr val="BCBEC4"/>
                </a:solidFill>
                <a:effectLst/>
                <a:highlight>
                  <a:srgbClr val="1E1F22"/>
                </a:highlight>
              </a:rPr>
            </a:br>
            <a:r>
              <a:rPr lang="en-US" sz="9600" dirty="0">
                <a:solidFill>
                  <a:srgbClr val="CF8E6D"/>
                </a:solidFill>
                <a:effectLst/>
                <a:highlight>
                  <a:srgbClr val="1E1F22"/>
                </a:highlight>
              </a:rPr>
              <a:t>python </a:t>
            </a:r>
            <a:r>
              <a:rPr lang="en-US" sz="9600" dirty="0">
                <a:solidFill>
                  <a:srgbClr val="BCBEC4"/>
                </a:solidFill>
                <a:effectLst/>
                <a:highlight>
                  <a:srgbClr val="1E1F22"/>
                </a:highlight>
              </a:rPr>
              <a:t>= </a:t>
            </a:r>
            <a:r>
              <a:rPr lang="en-US" sz="9600" dirty="0">
                <a:solidFill>
                  <a:srgbClr val="6AAB73"/>
                </a:solidFill>
                <a:effectLst/>
                <a:highlight>
                  <a:srgbClr val="1E1F22"/>
                </a:highlight>
              </a:rPr>
              <a:t>"&gt;=3.10,&lt;=3.12"</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env use 3.10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err="1"/>
              <a:t>Instalamos</a:t>
            </a:r>
            <a:r>
              <a:rPr lang="en-US" sz="9600" dirty="0"/>
              <a:t> </a:t>
            </a:r>
            <a:r>
              <a:rPr lang="en-US" sz="9600" dirty="0" err="1"/>
              <a:t>otras</a:t>
            </a:r>
            <a:r>
              <a:rPr lang="en-US" sz="9600" dirty="0"/>
              <a:t> </a:t>
            </a:r>
            <a:r>
              <a:rPr lang="en-US" sz="9600" dirty="0" err="1"/>
              <a:t>versiones</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list </a:t>
            </a:r>
            <a:r>
              <a:rPr lang="en-US" sz="9600" dirty="0">
                <a:sym typeface="Wingdings" pitchFamily="2" charset="2"/>
              </a:rPr>
              <a:t> </a:t>
            </a:r>
            <a:r>
              <a:rPr lang="en-US" sz="9600" dirty="0" err="1">
                <a:sym typeface="Wingdings" pitchFamily="2" charset="2"/>
              </a:rPr>
              <a:t>muestra</a:t>
            </a:r>
            <a:r>
              <a:rPr lang="en-US" sz="9600" dirty="0">
                <a:sym typeface="Wingdings" pitchFamily="2" charset="2"/>
              </a:rPr>
              <a:t> </a:t>
            </a:r>
            <a:r>
              <a:rPr lang="en-US" sz="9600" dirty="0" err="1">
                <a:sym typeface="Wingdings" pitchFamily="2" charset="2"/>
              </a:rPr>
              <a:t>los</a:t>
            </a:r>
            <a:r>
              <a:rPr lang="en-US" sz="9600" dirty="0">
                <a:sym typeface="Wingdings" pitchFamily="2" charset="2"/>
              </a:rPr>
              <a:t> </a:t>
            </a:r>
            <a:r>
              <a:rPr lang="en-US" sz="9600" dirty="0" err="1">
                <a:sym typeface="Wingdings" pitchFamily="2" charset="2"/>
              </a:rPr>
              <a:t>entornos</a:t>
            </a:r>
            <a:r>
              <a:rPr lang="en-US" sz="9600" dirty="0">
                <a:sym typeface="Wingdings" pitchFamily="2" charset="2"/>
              </a:rPr>
              <a:t> para </a:t>
            </a:r>
            <a:r>
              <a:rPr lang="en-US" sz="9600" dirty="0" err="1">
                <a:sym typeface="Wingdings" pitchFamily="2" charset="2"/>
              </a:rPr>
              <a:t>este</a:t>
            </a:r>
            <a:r>
              <a:rPr lang="en-US" sz="9600" dirty="0">
                <a:sym typeface="Wingdings" pitchFamily="2" charset="2"/>
              </a:rPr>
              <a:t> Proyecto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add </a:t>
            </a:r>
            <a:r>
              <a:rPr lang="en-US" sz="8000" dirty="0" err="1"/>
              <a:t>numpy</a:t>
            </a:r>
            <a:r>
              <a:rPr lang="en-US" sz="8000" dirty="0"/>
              <a:t> pandas </a:t>
            </a:r>
            <a:r>
              <a:rPr lang="en-US" sz="8000" dirty="0" err="1"/>
              <a:t>scipy</a:t>
            </a:r>
            <a:r>
              <a:rPr lang="en-US" sz="8000" dirty="0"/>
              <a:t> matplotlib seaborn pandas scikit-learn torch </a:t>
            </a:r>
            <a:r>
              <a:rPr lang="en-US" sz="8000" dirty="0" err="1"/>
              <a:t>torchvision</a:t>
            </a:r>
            <a:r>
              <a:rPr lang="en-US" sz="8000" dirty="0"/>
              <a:t> </a:t>
            </a:r>
            <a:r>
              <a:rPr lang="en-US" sz="8000" dirty="0" err="1"/>
              <a:t>torchaudio</a:t>
            </a:r>
            <a:r>
              <a:rPr lang="en-US" sz="8000" dirty="0"/>
              <a:t> </a:t>
            </a:r>
            <a:r>
              <a:rPr lang="en-US" sz="8000" dirty="0" err="1"/>
              <a:t>xgboost</a:t>
            </a:r>
            <a:r>
              <a:rPr lang="en-US" sz="8000" dirty="0"/>
              <a:t> </a:t>
            </a:r>
            <a:r>
              <a:rPr lang="en-US" sz="8000" dirty="0" err="1"/>
              <a:t>jupyter</a:t>
            </a:r>
            <a:r>
              <a:rPr lang="en-US" sz="8000" dirty="0"/>
              <a:t> –</a:t>
            </a:r>
            <a:r>
              <a:rPr lang="en-US" sz="8000" dirty="0" err="1"/>
              <a:t>vvv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Para usar </a:t>
            </a:r>
            <a:r>
              <a:rPr lang="en-US" sz="8000" dirty="0" err="1"/>
              <a:t>jupyter</a:t>
            </a:r>
            <a:r>
              <a:rPr lang="en-US" sz="8000" dirty="0"/>
              <a:t> no temenos que </a:t>
            </a:r>
            <a:r>
              <a:rPr lang="en-US" sz="8000" dirty="0" err="1"/>
              <a:t>hacer</a:t>
            </a:r>
            <a:r>
              <a:rPr lang="en-US" sz="8000" dirty="0"/>
              <a:t> levanter </a:t>
            </a:r>
            <a:r>
              <a:rPr lang="en-US" sz="8000" dirty="0" err="1"/>
              <a:t>el</a:t>
            </a:r>
            <a:r>
              <a:rPr lang="en-US" sz="8000" dirty="0"/>
              <a:t> </a:t>
            </a:r>
            <a:r>
              <a:rPr lang="en-US" sz="8000" dirty="0" err="1"/>
              <a:t>entorno</a:t>
            </a:r>
            <a:r>
              <a:rPr lang="en-US" sz="8000" dirty="0"/>
              <a:t> </a:t>
            </a:r>
            <a:r>
              <a:rPr lang="en-US" sz="8000" dirty="0" err="1"/>
              <a:t>cada</a:t>
            </a:r>
            <a:r>
              <a:rPr lang="en-US" sz="8000" dirty="0"/>
              <a:t> </a:t>
            </a:r>
            <a:r>
              <a:rPr lang="en-US" sz="8000" dirty="0" err="1"/>
              <a:t>vez</a:t>
            </a:r>
            <a:r>
              <a:rPr lang="en-US" sz="8000" dirty="0"/>
              <a:t>, Podemos </a:t>
            </a:r>
            <a:r>
              <a:rPr lang="en-US" sz="8000" dirty="0" err="1"/>
              <a:t>ejecutar</a:t>
            </a:r>
            <a:r>
              <a:rPr lang="en-US" sz="8000" dirty="0"/>
              <a:t> </a:t>
            </a:r>
            <a:r>
              <a:rPr lang="en-US" sz="8000" dirty="0" err="1"/>
              <a:t>esto</a:t>
            </a:r>
            <a:r>
              <a:rPr lang="en-US" sz="8000" dirty="0"/>
              <a:t> y de ahi </a:t>
            </a:r>
            <a:r>
              <a:rPr lang="en-US" sz="8000" dirty="0" err="1"/>
              <a:t>en</a:t>
            </a:r>
            <a:r>
              <a:rPr lang="en-US" sz="8000" dirty="0"/>
              <a:t> mas, </a:t>
            </a:r>
            <a:r>
              <a:rPr lang="en-US" sz="8000" dirty="0" err="1"/>
              <a:t>llamarlo</a:t>
            </a:r>
            <a:r>
              <a:rPr lang="en-US" sz="8000" dirty="0"/>
              <a:t> </a:t>
            </a:r>
            <a:r>
              <a:rPr lang="en-US" sz="8000" dirty="0" err="1"/>
              <a:t>desde</a:t>
            </a:r>
            <a:r>
              <a:rPr lang="en-US" sz="8000" dirty="0"/>
              <a:t> </a:t>
            </a:r>
            <a:r>
              <a:rPr lang="en-US" sz="8000" dirty="0" err="1"/>
              <a:t>jupyter</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latin typeface="Monaspace Argon" pitchFamily="2" charset="77"/>
              </a:rPr>
              <a:t>python -m </a:t>
            </a:r>
            <a:r>
              <a:rPr lang="en-US" sz="8000" dirty="0" err="1">
                <a:latin typeface="Monaspace Argon" pitchFamily="2" charset="77"/>
              </a:rPr>
              <a:t>ipykernel</a:t>
            </a:r>
            <a:r>
              <a:rPr lang="en-US" sz="8000" dirty="0">
                <a:latin typeface="Monaspace Argon" pitchFamily="2" charset="77"/>
              </a:rPr>
              <a:t> install --user --name=</a:t>
            </a:r>
            <a:r>
              <a:rPr lang="en-US" sz="8000" dirty="0">
                <a:solidFill>
                  <a:schemeClr val="accent2">
                    <a:lumMod val="75000"/>
                  </a:schemeClr>
                </a:solidFill>
                <a:latin typeface="Monaspace Argon" pitchFamily="2" charset="77"/>
              </a:rPr>
              <a:t>test-env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2871915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395201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4630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156242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tatacumen.com/teach/ADA2/homework/ADA2_HW_06_TasteModelSel-PSA.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acundolucianna/Apre_Aut_CEIo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facundolucianna@gmail.com" TargetMode="External"/><Relationship Id="rId4" Type="http://schemas.openxmlformats.org/officeDocument/2006/relationships/hyperlink" Target="https://discord.gg/rGbKPE8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flaticon.es/iconos-gratis/consola" TargetMode="Externa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8.png"/><Relationship Id="rId9"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hyperlink" Target="https://colab.research.google.co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xkcd.com/1987/"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5.wdp"/><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9.png"/><Relationship Id="rId4" Type="http://schemas.openxmlformats.org/officeDocument/2006/relationships/hyperlink" Target="https://www.anaconda.com/download"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docs.anaconda.com/free/distro-or-miniconda/" TargetMode="External"/><Relationship Id="rId5" Type="http://schemas.microsoft.com/office/2007/relationships/hdphoto" Target="../media/hdphoto6.wdp"/><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8" Type="http://schemas.openxmlformats.org/officeDocument/2006/relationships/hyperlink" Target="https://aur.archlinux.org/packages/python310" TargetMode="External"/><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launchpad.net/~deadsnakes/+archive/ubuntu/ppa" TargetMode="External"/><Relationship Id="rId12" Type="http://schemas.microsoft.com/office/2007/relationships/hdphoto" Target="../media/hdphoto8.wdp"/><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brew.sh/" TargetMode="External"/><Relationship Id="rId11" Type="http://schemas.openxmlformats.org/officeDocument/2006/relationships/image" Target="../media/image40.png"/><Relationship Id="rId5" Type="http://schemas.openxmlformats.org/officeDocument/2006/relationships/hyperlink" Target="https://learn.microsoft.com/es-es/windows/wsl/install" TargetMode="External"/><Relationship Id="rId10" Type="http://schemas.openxmlformats.org/officeDocument/2006/relationships/hyperlink" Target="https://github.com/pyenv-win/pyenv-win" TargetMode="External"/><Relationship Id="rId4" Type="http://schemas.openxmlformats.org/officeDocument/2006/relationships/hyperlink" Target="https://www.python.org/" TargetMode="External"/><Relationship Id="rId9" Type="http://schemas.openxmlformats.org/officeDocument/2006/relationships/hyperlink" Target="https://github.com/pyenv/pyenv"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pdm-project.org/en/latest/"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mamba-org/mamba" TargetMode="External"/><Relationship Id="rId5" Type="http://schemas.openxmlformats.org/officeDocument/2006/relationships/hyperlink" Target="https://astral.sh/blog/uv" TargetMode="External"/><Relationship Id="rId4" Type="http://schemas.openxmlformats.org/officeDocument/2006/relationships/hyperlink" Target="https://pypi.org/" TargetMode="External"/><Relationship Id="rId9" Type="http://schemas.microsoft.com/office/2007/relationships/hdphoto" Target="../media/hdphoto8.wdp"/></Relationships>
</file>

<file path=ppt/slides/_rels/slide7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pyenv/pyenv-virtualenv" TargetMode="External"/><Relationship Id="rId5" Type="http://schemas.openxmlformats.org/officeDocument/2006/relationships/hyperlink" Target="https://virtualenvwrapper.readthedocs.io/en/latest/" TargetMode="External"/><Relationship Id="rId4" Type="http://schemas.openxmlformats.org/officeDocument/2006/relationships/hyperlink" Target="https://virtualenv.pypa.io/en/lates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openxmlformats.org/officeDocument/2006/relationships/hyperlink" Target="https://python-poetry.or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openxmlformats.org/officeDocument/2006/relationships/hyperlink" Target="https://python-poetry.org/do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2" Type="http://schemas.openxmlformats.org/officeDocument/2006/relationships/hyperlink" Target="https://jakevdp.github.io/PythonDataScienceHandbook/"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
        <p:nvSpPr>
          <p:cNvPr id="3" name="Footer Placeholder 4">
            <a:extLst>
              <a:ext uri="{FF2B5EF4-FFF2-40B4-BE49-F238E27FC236}">
                <a16:creationId xmlns:a16="http://schemas.microsoft.com/office/drawing/2014/main" id="{F176DEF5-B54D-C5FE-3243-1C9D9B936E6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0964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Una forma de resolverlo es analizando las palabras y signos de puntuación de los correos. Este es un problema que llamamos de </a:t>
            </a:r>
            <a:r>
              <a:rPr lang="es-ES" i="1" dirty="0"/>
              <a:t>aprendizaje supervisado</a:t>
            </a:r>
            <a:r>
              <a:rPr lang="es-ES" dirty="0"/>
              <a:t>, cuyo resultado es un indicador si el corre es SPAM o no. Esto se llama </a:t>
            </a:r>
            <a:r>
              <a:rPr lang="es-ES" i="1" dirty="0"/>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
        <p:nvSpPr>
          <p:cNvPr id="8" name="Footer Placeholder 4">
            <a:extLst>
              <a:ext uri="{FF2B5EF4-FFF2-40B4-BE49-F238E27FC236}">
                <a16:creationId xmlns:a16="http://schemas.microsoft.com/office/drawing/2014/main" id="{6A996771-2B65-4957-8119-586343E7579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362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
        <p:nvSpPr>
          <p:cNvPr id="8" name="Footer Placeholder 4">
            <a:extLst>
              <a:ext uri="{FF2B5EF4-FFF2-40B4-BE49-F238E27FC236}">
                <a16:creationId xmlns:a16="http://schemas.microsoft.com/office/drawing/2014/main" id="{6BE342B9-AFE8-6F7F-966B-C5AA9D9F296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0698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fontScale="92500" lnSpcReduction="20000"/>
          </a:bodyPr>
          <a:lstStyle/>
          <a:p>
            <a:pPr marL="0" indent="0">
              <a:buNone/>
            </a:pPr>
            <a:r>
              <a:rPr lang="es-ES" dirty="0"/>
              <a:t>Tenemos mediciones del antígeno prostático específico (PSA) y una serie de medidas clínicas, en 97 hombres que estaban a punto de recibir una prostatectomía radical.</a:t>
            </a:r>
          </a:p>
          <a:p>
            <a:pPr marL="0" indent="0">
              <a:buNone/>
            </a:pPr>
            <a:r>
              <a:rPr lang="es-ES" dirty="0"/>
              <a:t>Como objetivo se busca predecir el log de PSA usando un numero de mediciones a partir de una serie de mediciones que incluyen el registro del volumen del cáncer, el registro del peso de la próstata, la edad, el registro de la cantidad de hiperplasia prostática benigna, la invasión de la vesícula seminal, entre otros. </a:t>
            </a:r>
          </a:p>
          <a:p>
            <a:pPr marL="0" indent="0">
              <a:buNone/>
            </a:pPr>
            <a:r>
              <a:rPr lang="es-ES" dirty="0"/>
              <a:t>Este es un problema de </a:t>
            </a:r>
            <a:r>
              <a:rPr lang="es-ES" i="1" dirty="0"/>
              <a:t>aprendizaje supervisado</a:t>
            </a:r>
            <a:r>
              <a:rPr lang="es-ES" dirty="0"/>
              <a:t>, conocido como </a:t>
            </a:r>
            <a:r>
              <a:rPr lang="es-ES" i="1" dirty="0"/>
              <a:t>problema de regresión</a:t>
            </a:r>
            <a:r>
              <a:rPr lang="es-ES" dirty="0"/>
              <a:t>, porque la medición del resultado es </a:t>
            </a:r>
            <a:r>
              <a:rPr lang="es-ES" b="1" i="1" dirty="0">
                <a:solidFill>
                  <a:schemeClr val="accent1">
                    <a:lumMod val="75000"/>
                  </a:schemeClr>
                </a:solidFill>
              </a:rPr>
              <a:t>cuantitativa</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Cáncer de próstata</a:t>
            </a:r>
          </a:p>
        </p:txBody>
      </p:sp>
      <p:sp>
        <p:nvSpPr>
          <p:cNvPr id="8" name="TextBox 7">
            <a:extLst>
              <a:ext uri="{FF2B5EF4-FFF2-40B4-BE49-F238E27FC236}">
                <a16:creationId xmlns:a16="http://schemas.microsoft.com/office/drawing/2014/main" id="{92D5D2D2-429D-8B06-01AC-CD1D329FC7C8}"/>
              </a:ext>
            </a:extLst>
          </p:cNvPr>
          <p:cNvSpPr txBox="1"/>
          <p:nvPr/>
        </p:nvSpPr>
        <p:spPr>
          <a:xfrm>
            <a:off x="2428370" y="5804227"/>
            <a:ext cx="9062994" cy="338554"/>
          </a:xfrm>
          <a:prstGeom prst="rect">
            <a:avLst/>
          </a:prstGeom>
          <a:noFill/>
        </p:spPr>
        <p:txBody>
          <a:bodyPr wrap="none" rtlCol="0">
            <a:spAutoFit/>
          </a:bodyPr>
          <a:lstStyle/>
          <a:p>
            <a:r>
              <a:rPr lang="es-ES_tradnl" sz="1600" dirty="0"/>
              <a:t>Imagen obtenida de </a:t>
            </a:r>
            <a:r>
              <a:rPr lang="es-ES_tradnl" sz="1600" dirty="0">
                <a:hlinkClick r:id="rId3"/>
              </a:rPr>
              <a:t>ADA2: Homework 06, Ch 03 A Taste of Model Selection for Multiple Regression</a:t>
            </a:r>
            <a:endParaRPr lang="es-ES_tradnl" sz="1600" dirty="0"/>
          </a:p>
        </p:txBody>
      </p:sp>
      <p:pic>
        <p:nvPicPr>
          <p:cNvPr id="10" name="Picture 9" descr="A screenshot of a graph&#10;&#10;Description automatically generated">
            <a:extLst>
              <a:ext uri="{FF2B5EF4-FFF2-40B4-BE49-F238E27FC236}">
                <a16:creationId xmlns:a16="http://schemas.microsoft.com/office/drawing/2014/main" id="{4FC2D657-1A6D-28B5-6F62-8FF9EE07AD21}"/>
              </a:ext>
            </a:extLst>
          </p:cNvPr>
          <p:cNvPicPr>
            <a:picLocks noChangeAspect="1"/>
          </p:cNvPicPr>
          <p:nvPr/>
        </p:nvPicPr>
        <p:blipFill>
          <a:blip r:embed="rId4"/>
          <a:stretch>
            <a:fillRect/>
          </a:stretch>
        </p:blipFill>
        <p:spPr>
          <a:xfrm>
            <a:off x="7158278" y="1607611"/>
            <a:ext cx="4225287" cy="4154154"/>
          </a:xfrm>
          <a:prstGeom prst="rect">
            <a:avLst/>
          </a:prstGeom>
        </p:spPr>
      </p:pic>
      <p:sp>
        <p:nvSpPr>
          <p:cNvPr id="3" name="Footer Placeholder 4">
            <a:extLst>
              <a:ext uri="{FF2B5EF4-FFF2-40B4-BE49-F238E27FC236}">
                <a16:creationId xmlns:a16="http://schemas.microsoft.com/office/drawing/2014/main" id="{9EFE1CC8-4A70-E9CF-65EB-5F3F6CC6E2D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73613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empresa de </a:t>
            </a:r>
            <a:r>
              <a:rPr lang="es-ES" dirty="0" err="1"/>
              <a:t>retail</a:t>
            </a:r>
            <a:r>
              <a:rPr lang="es-ES" dirty="0"/>
              <a:t> quiere entender cómo se segmentan sus clientes en información demográfica y gustos dados su interior de compra. Usando estos datos se usa un modelo que agrupa los datos en diferentes grupos por </a:t>
            </a:r>
            <a:r>
              <a:rPr lang="es-ES" i="1" dirty="0"/>
              <a:t>similitud</a:t>
            </a:r>
            <a:r>
              <a:rPr lang="es-ES" dirty="0"/>
              <a:t>. Una vez establecidos estos grupos, la empresa puede establecer estrategias de marketing diferentes para cada uno de estos grupos. Este tipo de problema es de tipo </a:t>
            </a:r>
            <a:r>
              <a:rPr lang="es-ES" i="1" dirty="0">
                <a:solidFill>
                  <a:schemeClr val="accent1">
                    <a:lumMod val="75000"/>
                  </a:schemeClr>
                </a:solidFill>
              </a:rPr>
              <a:t>no supervisado </a:t>
            </a:r>
            <a:r>
              <a:rPr lang="es-ES" dirty="0"/>
              <a:t>y particularmente de </a:t>
            </a:r>
            <a:r>
              <a:rPr lang="es-ES" i="1" dirty="0" err="1">
                <a:solidFill>
                  <a:schemeClr val="accent2">
                    <a:lumMod val="75000"/>
                  </a:schemeClr>
                </a:solidFill>
              </a:rPr>
              <a:t>clustering</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
        <p:nvSpPr>
          <p:cNvPr id="3" name="Footer Placeholder 4">
            <a:extLst>
              <a:ext uri="{FF2B5EF4-FFF2-40B4-BE49-F238E27FC236}">
                <a16:creationId xmlns:a16="http://schemas.microsoft.com/office/drawing/2014/main" id="{66263170-360D-C89A-848C-F7BC42B0C2D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6735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10591800" cy="3661238"/>
          </a:xfrm>
        </p:spPr>
        <p:txBody>
          <a:bodyPr>
            <a:normAutofit/>
          </a:bodyPr>
          <a:lstStyle/>
          <a:p>
            <a:pPr marL="0" indent="0">
              <a:buNone/>
            </a:pPr>
            <a:r>
              <a:rPr lang="es-ES" dirty="0"/>
              <a:t>Una empresa dedicada a compartir videos necesita mantener a los usuarios comprometidos en la plataforma. Necesita que cuando un nuevo video termina, recomendarle al usuario el siguiente video a ver, de tal forma que la persona siga deseando mantenerse en la plataforma. Por lo que es vital construir un sistema de recomendación que se utilice la información del usuario en la plataforma. </a:t>
            </a:r>
          </a:p>
          <a:p>
            <a:pPr marL="0" indent="0">
              <a:buNone/>
            </a:pPr>
            <a:r>
              <a:rPr lang="es-ES" dirty="0"/>
              <a:t>Este tipo de algoritmos se llaman de </a:t>
            </a:r>
            <a:r>
              <a:rPr lang="es-ES" i="1" dirty="0">
                <a:solidFill>
                  <a:schemeClr val="accent2">
                    <a:lumMod val="75000"/>
                  </a:schemeClr>
                </a:solidFill>
              </a:rPr>
              <a:t>recomendación</a:t>
            </a:r>
            <a:r>
              <a:rPr lang="es-ES" dirty="0"/>
              <a:t> y es de tipo </a:t>
            </a:r>
            <a:r>
              <a:rPr lang="es-ES" i="1" dirty="0">
                <a:solidFill>
                  <a:schemeClr val="accent2">
                    <a:lumMod val="75000"/>
                  </a:schemeClr>
                </a:solidFill>
              </a:rPr>
              <a:t>no supervisado</a:t>
            </a:r>
            <a:r>
              <a:rPr lang="es-ES" dirty="0"/>
              <a:t>.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
        <p:nvSpPr>
          <p:cNvPr id="3" name="Footer Placeholder 4">
            <a:extLst>
              <a:ext uri="{FF2B5EF4-FFF2-40B4-BE49-F238E27FC236}">
                <a16:creationId xmlns:a16="http://schemas.microsoft.com/office/drawing/2014/main" id="{B697F20C-272B-551B-6B1B-41B70059A21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8662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78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
        <p:nvSpPr>
          <p:cNvPr id="3" name="Footer Placeholder 4">
            <a:extLst>
              <a:ext uri="{FF2B5EF4-FFF2-40B4-BE49-F238E27FC236}">
                <a16:creationId xmlns:a16="http://schemas.microsoft.com/office/drawing/2014/main" id="{F76C5852-7380-19EC-D2CC-FC2DA675A07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0818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9" name="Graphic 8" descr="Garbage with solid fill">
            <a:extLst>
              <a:ext uri="{FF2B5EF4-FFF2-40B4-BE49-F238E27FC236}">
                <a16:creationId xmlns:a16="http://schemas.microsoft.com/office/drawing/2014/main" id="{8C8B97AB-9306-8F81-87C1-66958B80D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26" y="2784860"/>
            <a:ext cx="1593075" cy="1593075"/>
          </a:xfrm>
          <a:prstGeom prst="rect">
            <a:avLst/>
          </a:prstGeom>
        </p:spPr>
      </p:pic>
      <p:pic>
        <p:nvPicPr>
          <p:cNvPr id="10" name="Graphic 9" descr="Garbage with solid fill">
            <a:extLst>
              <a:ext uri="{FF2B5EF4-FFF2-40B4-BE49-F238E27FC236}">
                <a16:creationId xmlns:a16="http://schemas.microsoft.com/office/drawing/2014/main" id="{AF78463A-7F27-C817-D26C-94DB680D9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2399" y="2784862"/>
            <a:ext cx="1593075" cy="1593075"/>
          </a:xfrm>
          <a:prstGeom prst="rect">
            <a:avLst/>
          </a:prstGeom>
        </p:spPr>
      </p:pic>
      <p:sp>
        <p:nvSpPr>
          <p:cNvPr id="11" name="Rounded Rectangle 10">
            <a:extLst>
              <a:ext uri="{FF2B5EF4-FFF2-40B4-BE49-F238E27FC236}">
                <a16:creationId xmlns:a16="http://schemas.microsoft.com/office/drawing/2014/main" id="{803A0F18-91E2-AFC5-D3FC-950349FB914E}"/>
              </a:ext>
            </a:extLst>
          </p:cNvPr>
          <p:cNvSpPr/>
          <p:nvPr/>
        </p:nvSpPr>
        <p:spPr>
          <a:xfrm>
            <a:off x="5312481" y="2855842"/>
            <a:ext cx="169961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13" name="Straight Arrow Connector 12">
            <a:extLst>
              <a:ext uri="{FF2B5EF4-FFF2-40B4-BE49-F238E27FC236}">
                <a16:creationId xmlns:a16="http://schemas.microsoft.com/office/drawing/2014/main" id="{7787B0B3-EEFC-C5D1-3A26-54152C5890A5}"/>
              </a:ext>
            </a:extLst>
          </p:cNvPr>
          <p:cNvCxnSpPr>
            <a:endCxn id="11" idx="1"/>
          </p:cNvCxnSpPr>
          <p:nvPr/>
        </p:nvCxnSpPr>
        <p:spPr>
          <a:xfrm>
            <a:off x="4285473" y="3581398"/>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8587B87-9679-EEAD-313E-A1F8BA9CF92B}"/>
              </a:ext>
            </a:extLst>
          </p:cNvPr>
          <p:cNvCxnSpPr>
            <a:cxnSpLocks/>
          </p:cNvCxnSpPr>
          <p:nvPr/>
        </p:nvCxnSpPr>
        <p:spPr>
          <a:xfrm>
            <a:off x="7012091" y="3581399"/>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51BF92-6616-A2F7-37AD-A600EC277472}"/>
              </a:ext>
            </a:extLst>
          </p:cNvPr>
          <p:cNvSpPr txBox="1"/>
          <p:nvPr/>
        </p:nvSpPr>
        <p:spPr>
          <a:xfrm>
            <a:off x="2576667" y="4314540"/>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7875753" y="4314540"/>
            <a:ext cx="1654620" cy="461665"/>
          </a:xfrm>
          <a:prstGeom prst="rect">
            <a:avLst/>
          </a:prstGeom>
          <a:noFill/>
        </p:spPr>
        <p:txBody>
          <a:bodyPr wrap="none" rtlCol="0">
            <a:spAutoFit/>
          </a:bodyPr>
          <a:lstStyle/>
          <a:p>
            <a:pPr algn="ctr"/>
            <a:r>
              <a:rPr lang="es-ES_tradnl" sz="2400" dirty="0"/>
              <a:t>Basura sale</a:t>
            </a:r>
          </a:p>
        </p:txBody>
      </p:sp>
      <p:sp>
        <p:nvSpPr>
          <p:cNvPr id="3" name="Footer Placeholder 4">
            <a:extLst>
              <a:ext uri="{FF2B5EF4-FFF2-40B4-BE49-F238E27FC236}">
                <a16:creationId xmlns:a16="http://schemas.microsoft.com/office/drawing/2014/main" id="{9B5B4663-0AC1-6DF2-4886-500853BCF31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0406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Por lo general, se trata de datos tabulares con filas y columnas que definen claramente sus atributos.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i="1" dirty="0"/>
              <a:t>modelo de datos</a:t>
            </a:r>
            <a:r>
              <a:rPr lang="es-ES" sz="2400" dirty="0"/>
              <a:t> establecido o son datos que no están ordenados de una manera predefinida. Por ejemplo, archivos de texto, video, informes, e-mails, imágenes.</a:t>
            </a:r>
          </a:p>
        </p:txBody>
      </p:sp>
      <p:sp>
        <p:nvSpPr>
          <p:cNvPr id="3" name="Footer Placeholder 4">
            <a:extLst>
              <a:ext uri="{FF2B5EF4-FFF2-40B4-BE49-F238E27FC236}">
                <a16:creationId xmlns:a16="http://schemas.microsoft.com/office/drawing/2014/main" id="{19A43B23-7DCE-D576-7A45-BF425274EC5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005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t>
            </a:r>
            <a:r>
              <a:rPr lang="es-ES" sz="2400" dirty="0" err="1"/>
              <a:t>Automatico</a:t>
            </a:r>
            <a:r>
              <a:rPr lang="es-ES" sz="2400" dirty="0"/>
              <a:t> en general se usan estructuras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
        <p:nvSpPr>
          <p:cNvPr id="3" name="Footer Placeholder 4">
            <a:extLst>
              <a:ext uri="{FF2B5EF4-FFF2-40B4-BE49-F238E27FC236}">
                <a16:creationId xmlns:a16="http://schemas.microsoft.com/office/drawing/2014/main" id="{CCA07634-059C-4A25-2985-0C92949781C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47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
        <p:nvSpPr>
          <p:cNvPr id="3" name="Footer Placeholder 4">
            <a:extLst>
              <a:ext uri="{FF2B5EF4-FFF2-40B4-BE49-F238E27FC236}">
                <a16:creationId xmlns:a16="http://schemas.microsoft.com/office/drawing/2014/main" id="{0F9BA2CB-340E-9E85-6FCA-E449476177A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8795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(que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sub-set de estas observaciones. </a:t>
            </a:r>
          </a:p>
          <a:p>
            <a:pPr marL="0" indent="0">
              <a:buNone/>
            </a:pPr>
            <a:endParaRPr lang="es-ES" dirty="0"/>
          </a:p>
        </p:txBody>
      </p:sp>
      <p:sp>
        <p:nvSpPr>
          <p:cNvPr id="3" name="Oval 2">
            <a:extLst>
              <a:ext uri="{FF2B5EF4-FFF2-40B4-BE49-F238E27FC236}">
                <a16:creationId xmlns:a16="http://schemas.microsoft.com/office/drawing/2014/main" id="{67BED01E-2218-8C1F-F73E-34B2A3998B6C}"/>
              </a:ext>
            </a:extLst>
          </p:cNvPr>
          <p:cNvSpPr/>
          <p:nvPr/>
        </p:nvSpPr>
        <p:spPr>
          <a:xfrm>
            <a:off x="8338655" y="20899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7ADD1706-88C2-A577-69BE-7166D2132A25}"/>
              </a:ext>
            </a:extLst>
          </p:cNvPr>
          <p:cNvSpPr/>
          <p:nvPr/>
        </p:nvSpPr>
        <p:spPr>
          <a:xfrm>
            <a:off x="9123763" y="2262646"/>
            <a:ext cx="1272374"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Sub-set</a:t>
            </a:r>
          </a:p>
        </p:txBody>
      </p:sp>
      <p:sp>
        <p:nvSpPr>
          <p:cNvPr id="8" name="Footer Placeholder 4">
            <a:extLst>
              <a:ext uri="{FF2B5EF4-FFF2-40B4-BE49-F238E27FC236}">
                <a16:creationId xmlns:a16="http://schemas.microsoft.com/office/drawing/2014/main" id="{BBB3B413-2E08-92EC-41ED-2B676054F9F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05551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dirty="0"/>
              <a:t>Cada atributo puede tener diferentes formas, una medida de altura es diferente a el tipo de música que más le gusta a un usuario. </a:t>
            </a:r>
          </a:p>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r>
              <a:rPr lang="es-ES" sz="2400" b="1" dirty="0">
                <a:solidFill>
                  <a:schemeClr val="accent3">
                    <a:lumMod val="60000"/>
                    <a:lumOff val="40000"/>
                  </a:schemeClr>
                </a:solidFill>
              </a:rPr>
              <a:t>Discretas: </a:t>
            </a:r>
            <a:r>
              <a:rPr lang="es-ES" sz="2400" dirty="0"/>
              <a:t>Son números enteros, cosas que se pueden contar. 1, 2, 3 empleados, 568 personas.</a:t>
            </a:r>
          </a:p>
          <a:p>
            <a:r>
              <a:rPr lang="es-ES" sz="2400" b="1" dirty="0">
                <a:solidFill>
                  <a:schemeClr val="accent1">
                    <a:lumMod val="75000"/>
                  </a:schemeClr>
                </a:solidFill>
              </a:rPr>
              <a:t>Continuas: </a:t>
            </a:r>
            <a:r>
              <a:rPr lang="es-ES" sz="2400" dirty="0"/>
              <a:t>Números reales. El valor dado a una observación para una variable continua puede incluir valores tan pequeños como lo permita el instrumento de medición o la representación numérica. Altura, peso, costo, precio…</a:t>
            </a:r>
          </a:p>
        </p:txBody>
      </p:sp>
      <p:sp>
        <p:nvSpPr>
          <p:cNvPr id="3" name="Footer Placeholder 4">
            <a:extLst>
              <a:ext uri="{FF2B5EF4-FFF2-40B4-BE49-F238E27FC236}">
                <a16:creationId xmlns:a16="http://schemas.microsoft.com/office/drawing/2014/main" id="{07C80A84-B07B-3E5A-79F2-DD31C80A131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5068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a:p>
            <a:r>
              <a:rPr lang="es-ES" sz="2400" b="1" dirty="0">
                <a:solidFill>
                  <a:schemeClr val="accent3">
                    <a:lumMod val="60000"/>
                    <a:lumOff val="40000"/>
                  </a:schemeClr>
                </a:solidFill>
              </a:rPr>
              <a:t>Nominal: </a:t>
            </a:r>
            <a:r>
              <a:rPr lang="es-ES" sz="2400" dirty="0"/>
              <a:t>Valores que toman corresponden a nombres de categorías, clases o estados de las cosas. Estado civil (soltero, casado, divorciado), Spam en e-mails (Binario, es spam o no). Tipo de cerveza (Ale, Pale, Stout, etc.)  </a:t>
            </a:r>
          </a:p>
          <a:p>
            <a:r>
              <a:rPr lang="es-ES" sz="2400" b="1" dirty="0">
                <a:solidFill>
                  <a:schemeClr val="accent4">
                    <a:lumMod val="75000"/>
                  </a:schemeClr>
                </a:solidFill>
              </a:rPr>
              <a:t>Ordinal: </a:t>
            </a:r>
            <a:r>
              <a:rPr lang="es-ES" sz="2400" dirty="0"/>
              <a:t>Similar al nominal, con la diferencia de poder aplicar un orden sobre estas categorías. </a:t>
            </a:r>
            <a:br>
              <a:rPr lang="es-ES" sz="2400" dirty="0"/>
            </a:br>
            <a:r>
              <a:rPr lang="es-ES" sz="2400" dirty="0"/>
              <a:t>Estado de satisfacción: Me disgusta mucho, me disgusta, neutro, me gusta, me gusta mucho.</a:t>
            </a:r>
            <a:br>
              <a:rPr lang="es-ES" sz="2400" dirty="0"/>
            </a:br>
            <a:r>
              <a:rPr lang="es-ES" sz="2400" dirty="0">
                <a:solidFill>
                  <a:srgbClr val="C00000"/>
                </a:solidFill>
              </a:rPr>
              <a:t>No tiene que haber una equidistancia entre las opciones.</a:t>
            </a:r>
          </a:p>
          <a:p>
            <a:endParaRPr lang="es-ES" sz="2400" dirty="0"/>
          </a:p>
        </p:txBody>
      </p:sp>
      <p:sp>
        <p:nvSpPr>
          <p:cNvPr id="3" name="Footer Placeholder 4">
            <a:extLst>
              <a:ext uri="{FF2B5EF4-FFF2-40B4-BE49-F238E27FC236}">
                <a16:creationId xmlns:a16="http://schemas.microsoft.com/office/drawing/2014/main" id="{7079BF1C-1C08-AACC-EB9F-B9DD1BA7FBE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9919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238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
        <p:nvSpPr>
          <p:cNvPr id="9" name="Footer Placeholder 4">
            <a:extLst>
              <a:ext uri="{FF2B5EF4-FFF2-40B4-BE49-F238E27FC236}">
                <a16:creationId xmlns:a16="http://schemas.microsoft.com/office/drawing/2014/main" id="{F21BE71F-D661-1588-6E44-DF9D5595576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67732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967654" y="2048608"/>
            <a:ext cx="6424246" cy="3880606"/>
          </a:xfrm>
        </p:spPr>
        <p:txBody>
          <a:bodyPr>
            <a:normAutofit/>
          </a:bodyPr>
          <a:lstStyle/>
          <a:p>
            <a:pPr marL="0" indent="0">
              <a:buNone/>
            </a:pPr>
            <a:r>
              <a:rPr lang="es-ES" sz="18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1800" dirty="0"/>
              <a:t>Siempre vamos a trabajar con sub-sets que podemos podemos estimar y optimizar el rendimiento del modelo en un conjunto conocido de datos de entrenamiento. </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Footer Placeholder 4">
            <a:extLst>
              <a:ext uri="{FF2B5EF4-FFF2-40B4-BE49-F238E27FC236}">
                <a16:creationId xmlns:a16="http://schemas.microsoft.com/office/drawing/2014/main" id="{5D8619F8-A932-70E3-E475-F55473CEDD0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88203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  </a:t>
            </a:r>
          </a:p>
          <a:p>
            <a:pPr lvl="1"/>
            <a:r>
              <a:rPr lang="es-ES" sz="1600" dirty="0"/>
              <a:t>Los modelos aprenden de los resultados conocidos y realizan ajustes en sus parámetros interiores  para adaptarse a los datos de entrada.</a:t>
            </a:r>
          </a:p>
          <a:p>
            <a:pPr lvl="1"/>
            <a:r>
              <a:rPr lang="es-ES" sz="1600" dirty="0"/>
              <a:t>Una vez que el modelo es entrenado adecuadamente, y los parámetros internos son coherentes con los datos de entrada y los resultados de los datos de entrenamiento, el modelo podrá realizar predicciones adecuadas ante nuevos datos</a:t>
            </a:r>
          </a:p>
          <a:p>
            <a:pPr lvl="1"/>
            <a:endParaRPr lang="es-ES" sz="1600" dirty="0"/>
          </a:p>
        </p:txBody>
      </p:sp>
      <p:pic>
        <p:nvPicPr>
          <p:cNvPr id="3" name="snake.png" descr="snake.png">
            <a:extLst>
              <a:ext uri="{FF2B5EF4-FFF2-40B4-BE49-F238E27FC236}">
                <a16:creationId xmlns:a16="http://schemas.microsoft.com/office/drawing/2014/main" id="{3C5C236D-CC56-497A-CCF3-A377E694F9A3}"/>
              </a:ext>
            </a:extLst>
          </p:cNvPr>
          <p:cNvPicPr>
            <a:picLocks noChangeAspect="1"/>
          </p:cNvPicPr>
          <p:nvPr/>
        </p:nvPicPr>
        <p:blipFill>
          <a:blip r:embed="rId3"/>
          <a:stretch>
            <a:fillRect/>
          </a:stretch>
        </p:blipFill>
        <p:spPr>
          <a:xfrm>
            <a:off x="6965410" y="3088663"/>
            <a:ext cx="4426490" cy="2636276"/>
          </a:xfrm>
          <a:prstGeom prst="rect">
            <a:avLst/>
          </a:prstGeom>
          <a:ln w="12700">
            <a:miter lim="400000"/>
          </a:ln>
        </p:spPr>
      </p:pic>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8" name="Image by vectorjuice">
            <a:extLst>
              <a:ext uri="{FF2B5EF4-FFF2-40B4-BE49-F238E27FC236}">
                <a16:creationId xmlns:a16="http://schemas.microsoft.com/office/drawing/2014/main" id="{497B90EF-1863-F672-CC06-5B1FEA481B72}"/>
              </a:ext>
            </a:extLst>
          </p:cNvPr>
          <p:cNvSpPr txBox="1"/>
          <p:nvPr/>
        </p:nvSpPr>
        <p:spPr>
          <a:xfrm>
            <a:off x="9812699" y="5786367"/>
            <a:ext cx="1678665" cy="3180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400" dirty="0"/>
              <a:t>Image by </a:t>
            </a:r>
            <a:r>
              <a:rPr sz="1400" u="sng" dirty="0">
                <a:hlinkClick r:id="rId4"/>
              </a:rPr>
              <a:t>vectorjuice</a:t>
            </a:r>
          </a:p>
        </p:txBody>
      </p:sp>
      <p:sp>
        <p:nvSpPr>
          <p:cNvPr id="9" name="Footer Placeholder 4">
            <a:extLst>
              <a:ext uri="{FF2B5EF4-FFF2-40B4-BE49-F238E27FC236}">
                <a16:creationId xmlns:a16="http://schemas.microsoft.com/office/drawing/2014/main" id="{9824B4E3-8BF1-3BAE-AC40-C094A614222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2702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20336F50-2778-2ED0-FCA8-C583BD6A779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4752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a:bodyPr>
          <a:lstStyle/>
          <a:p>
            <a:pPr marL="0" indent="0">
              <a:buNone/>
            </a:pPr>
            <a:r>
              <a:rPr lang="es-ES_tradnl" b="1" dirty="0"/>
              <a:t>Repositorio de la materia:</a:t>
            </a:r>
          </a:p>
          <a:p>
            <a:pPr lvl="1"/>
            <a:r>
              <a:rPr lang="es-ES_tradnl" dirty="0">
                <a:hlinkClick r:id="rId3"/>
              </a:rPr>
              <a:t>https://github.com/facundolucianna/Apre_Aut_CEIoT</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4"/>
              </a:rPr>
              <a:t>https://discord.gg/rGbKPE8P</a:t>
            </a:r>
            <a:endParaRPr lang="es-ES_tradnl" dirty="0"/>
          </a:p>
          <a:p>
            <a:pPr marL="0" indent="0">
              <a:buNone/>
            </a:pPr>
            <a:r>
              <a:rPr lang="es-ES_tradnl" b="1" dirty="0"/>
              <a:t>Correo</a:t>
            </a:r>
          </a:p>
          <a:p>
            <a:pPr lvl="1"/>
            <a:r>
              <a:rPr lang="es-ES_tradnl" dirty="0"/>
              <a:t>Facundo Adrián Lucianna: </a:t>
            </a:r>
            <a:r>
              <a:rPr lang="es-ES_tradnl" dirty="0">
                <a:hlinkClick r:id="rId5"/>
              </a:rPr>
              <a:t>facundolucianna@gmail.com</a:t>
            </a:r>
            <a:endParaRPr lang="es-ES_tradnl" dirty="0"/>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8" name="Footer Placeholder 4">
            <a:extLst>
              <a:ext uri="{FF2B5EF4-FFF2-40B4-BE49-F238E27FC236}">
                <a16:creationId xmlns:a16="http://schemas.microsoft.com/office/drawing/2014/main" id="{328E7BD1-AFBC-17D5-3F40-B4A09790CEE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08581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Mas formalmente podemos definir a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descubre una función </a:t>
                </a:r>
                <a:r>
                  <a:rPr lang="es-ES" b="1" dirty="0">
                    <a:solidFill>
                      <a:schemeClr val="accent6">
                        <a:lumMod val="60000"/>
                        <a:lumOff val="40000"/>
                      </a:schemeClr>
                    </a:solidFill>
                  </a:rPr>
                  <a:t>h</a:t>
                </a:r>
                <a:r>
                  <a:rPr lang="es-ES" dirty="0"/>
                  <a:t> que aproxima a la verdadera función f. </a:t>
                </a:r>
              </a:p>
              <a:p>
                <a:pPr marL="0" indent="0">
                  <a:buNone/>
                </a:pPr>
                <a:r>
                  <a:rPr lang="es-ES" dirty="0"/>
                  <a:t>La función </a:t>
                </a:r>
                <a:r>
                  <a:rPr lang="es-ES" b="1" dirty="0">
                    <a:solidFill>
                      <a:schemeClr val="accent6">
                        <a:lumMod val="60000"/>
                        <a:lumOff val="40000"/>
                      </a:schemeClr>
                    </a:solidFill>
                  </a:rPr>
                  <a:t>h</a:t>
                </a:r>
                <a:r>
                  <a:rPr lang="es-ES" dirty="0"/>
                  <a:t> es la que llamamos a la hipótesis de la población o el </a:t>
                </a:r>
                <a:r>
                  <a:rPr lang="es-ES" b="1" dirty="0">
                    <a:solidFill>
                      <a:schemeClr val="accent6">
                        <a:lumMod val="60000"/>
                        <a:lumOff val="40000"/>
                      </a:schemeClr>
                    </a:solidFill>
                  </a:rPr>
                  <a:t>modelo </a:t>
                </a:r>
                <a:r>
                  <a:rPr lang="es-ES" dirty="0"/>
                  <a:t>que provienen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8F966F38-EE8F-C198-EB55-21CFA7B8750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9690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¿Como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idea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la cual cada h(x</a:t>
                </a:r>
                <a:r>
                  <a:rPr lang="es-ES" baseline="-25000" dirty="0"/>
                  <a:t>i</a:t>
                </a:r>
                <a:r>
                  <a:rPr lang="es-ES" dirty="0"/>
                  <a:t>) esté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2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92D928E8-552A-764C-517D-B7543605CE7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42184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2800" b="1" dirty="0">
                    <a:solidFill>
                      <a:schemeClr val="accent6">
                        <a:lumMod val="60000"/>
                        <a:lumOff val="40000"/>
                      </a:schemeClr>
                    </a:solidFill>
                  </a:rPr>
                  <a:t>Generalización</a:t>
                </a:r>
                <a:endParaRPr lang="es-ES" sz="2400" b="1" dirty="0">
                  <a:solidFill>
                    <a:schemeClr val="accent6">
                      <a:lumMod val="60000"/>
                      <a:lumOff val="40000"/>
                    </a:schemeClr>
                  </a:solidFill>
                </a:endParaRPr>
              </a:p>
              <a:p>
                <a:pPr marL="0" indent="0">
                  <a:buNone/>
                </a:pPr>
                <a:r>
                  <a:rPr lang="es-ES" sz="2400" dirty="0"/>
                  <a:t>La verdadera medida de si un modelo funciona correctamente no es con respecto al set de entrenamiento, sino que tan bien maneja entradas que nunca vio. </a:t>
                </a:r>
              </a:p>
              <a:p>
                <a:pPr marL="0" indent="0">
                  <a:buNone/>
                </a:pPr>
                <a:r>
                  <a:rPr lang="es-ES" sz="2400" dirty="0"/>
                  <a:t>Eso lo podemos ver con un segundo set de pares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oMath>
                </a14:m>
                <a:r>
                  <a:rPr lang="es-ES" sz="2400" dirty="0"/>
                  <a:t>llamada </a:t>
                </a:r>
                <a:r>
                  <a:rPr lang="es-ES" sz="2400" b="1" dirty="0">
                    <a:solidFill>
                      <a:schemeClr val="accent1">
                        <a:lumMod val="75000"/>
                      </a:schemeClr>
                    </a:solidFill>
                  </a:rPr>
                  <a:t>conjunto de prueba</a:t>
                </a:r>
                <a:r>
                  <a:rPr lang="es-ES" sz="2400" dirty="0"/>
                  <a:t>. </a:t>
                </a:r>
              </a:p>
              <a:p>
                <a:pPr marL="0" indent="0">
                  <a:buNone/>
                </a:pPr>
                <a:r>
                  <a:rPr lang="es-ES" sz="2400" dirty="0"/>
                  <a:t>Se dice que h </a:t>
                </a:r>
                <a:r>
                  <a:rPr lang="es-ES" sz="2400" b="1" dirty="0">
                    <a:solidFill>
                      <a:schemeClr val="accent6">
                        <a:lumMod val="60000"/>
                        <a:lumOff val="40000"/>
                      </a:schemeClr>
                    </a:solidFill>
                  </a:rPr>
                  <a:t>generaliza</a:t>
                </a:r>
                <a:r>
                  <a:rPr lang="es-ES" sz="2400" dirty="0"/>
                  <a:t> bien si predice con precisión los resultados de este conjunto.</a:t>
                </a:r>
              </a:p>
              <a:p>
                <a:pPr marL="0" indent="0">
                  <a:buNone/>
                </a:pPr>
                <a:endParaRPr lang="es-ES" sz="18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1166" t="-127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3FD2E41A-EE6E-1AEF-45FC-B2D764ED0E2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57617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 name="Footer Placeholder 4">
            <a:extLst>
              <a:ext uri="{FF2B5EF4-FFF2-40B4-BE49-F238E27FC236}">
                <a16:creationId xmlns:a16="http://schemas.microsoft.com/office/drawing/2014/main" id="{DC65398E-3BB4-88EF-EFE6-54BA1A46CD3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5375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problema de clasificación. A su vez tenemos dos sub-variantes:</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Múltiple clases, como por ejemplo clasificación del nivel socioeconómico de una persona (alta, media y baja).</a:t>
            </a:r>
          </a:p>
          <a:p>
            <a:pPr lvl="1"/>
            <a:r>
              <a:rPr lang="es-ES" sz="2000" dirty="0"/>
              <a:t>Una variante de este tipo es cuando la cardinalidad es muy alta, es decir, se tienen muchísimas clases</a:t>
            </a:r>
            <a:r>
              <a:rPr lang="es-ES" dirty="0"/>
              <a:t>. </a:t>
            </a:r>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
        <p:nvSpPr>
          <p:cNvPr id="8" name="Footer Placeholder 4">
            <a:extLst>
              <a:ext uri="{FF2B5EF4-FFF2-40B4-BE49-F238E27FC236}">
                <a16:creationId xmlns:a16="http://schemas.microsoft.com/office/drawing/2014/main" id="{20132DE1-8A36-819C-CE79-F548AA6134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5407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b="1" dirty="0">
                <a:solidFill>
                  <a:schemeClr val="accent4">
                    <a:lumMod val="60000"/>
                    <a:lumOff val="40000"/>
                  </a:schemeClr>
                </a:solidFill>
              </a:rPr>
              <a:t>Clasificación</a:t>
            </a:r>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13" name="Picture 12" descr="A red and blue dots on a black background&#10;&#10;Description automatically generated">
            <a:extLst>
              <a:ext uri="{FF2B5EF4-FFF2-40B4-BE49-F238E27FC236}">
                <a16:creationId xmlns:a16="http://schemas.microsoft.com/office/drawing/2014/main" id="{6BC496B1-6AFD-6306-5C03-C7CD967B5C46}"/>
              </a:ext>
            </a:extLst>
          </p:cNvPr>
          <p:cNvPicPr>
            <a:picLocks noChangeAspect="1"/>
          </p:cNvPicPr>
          <p:nvPr/>
        </p:nvPicPr>
        <p:blipFill>
          <a:blip r:embed="rId4"/>
          <a:stretch>
            <a:fillRect/>
          </a:stretch>
        </p:blipFill>
        <p:spPr>
          <a:xfrm>
            <a:off x="4000155" y="2197818"/>
            <a:ext cx="4093746" cy="3942125"/>
          </a:xfrm>
          <a:prstGeom prst="rect">
            <a:avLst/>
          </a:prstGeom>
        </p:spPr>
      </p:pic>
      <p:sp>
        <p:nvSpPr>
          <p:cNvPr id="8" name="Footer Placeholder 4">
            <a:extLst>
              <a:ext uri="{FF2B5EF4-FFF2-40B4-BE49-F238E27FC236}">
                <a16:creationId xmlns:a16="http://schemas.microsoft.com/office/drawing/2014/main" id="{47E85D55-282B-C023-419A-7064EDCDE5A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2267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2988"/>
            <a:ext cx="6851631" cy="3942125"/>
          </a:xfrm>
        </p:spPr>
        <p:txBody>
          <a:bodyPr>
            <a:normAutofit fontScale="925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este tipo de problema se llama un problema de regresión.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
        <p:nvSpPr>
          <p:cNvPr id="9" name="Footer Placeholder 4">
            <a:extLst>
              <a:ext uri="{FF2B5EF4-FFF2-40B4-BE49-F238E27FC236}">
                <a16:creationId xmlns:a16="http://schemas.microsoft.com/office/drawing/2014/main" id="{BE789A1B-AB55-548F-E3C5-BAAE2D0B6D9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2374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regresión predice una variable numérica y clasificación una categórica.</a:t>
            </a:r>
          </a:p>
          <a:p>
            <a:pPr marL="0" indent="0">
              <a:buNone/>
            </a:pPr>
            <a:endParaRPr lang="es-ES" sz="2400" dirty="0"/>
          </a:p>
          <a:p>
            <a:pPr marL="0" indent="0">
              <a:buNone/>
            </a:pPr>
            <a:r>
              <a:rPr lang="es-ES" sz="2400" i="1" dirty="0"/>
              <a:t>No es infrecuente encontrar que se puede resolver problemas como clasificación o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
        <p:nvSpPr>
          <p:cNvPr id="8" name="Footer Placeholder 4">
            <a:extLst>
              <a:ext uri="{FF2B5EF4-FFF2-40B4-BE49-F238E27FC236}">
                <a16:creationId xmlns:a16="http://schemas.microsoft.com/office/drawing/2014/main" id="{F9D34912-72D9-26C8-66C4-66E5BA9B1DA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65837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740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16812340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3" name="Footer Placeholder 4">
            <a:extLst>
              <a:ext uri="{FF2B5EF4-FFF2-40B4-BE49-F238E27FC236}">
                <a16:creationId xmlns:a16="http://schemas.microsoft.com/office/drawing/2014/main" id="{3BCFDFC0-01A6-A6D5-D152-03FFB0B6907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xmlns="">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xmlns="">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xmlns="">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3BFFEB20-B91C-D06C-0F12-2323BAE192E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61079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
        <p:nvSpPr>
          <p:cNvPr id="3" name="Footer Placeholder 4">
            <a:extLst>
              <a:ext uri="{FF2B5EF4-FFF2-40B4-BE49-F238E27FC236}">
                <a16:creationId xmlns:a16="http://schemas.microsoft.com/office/drawing/2014/main" id="{C62CF242-50A3-1866-3971-D78C7ED1C71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68668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
        <p:nvSpPr>
          <p:cNvPr id="3" name="Footer Placeholder 4">
            <a:extLst>
              <a:ext uri="{FF2B5EF4-FFF2-40B4-BE49-F238E27FC236}">
                <a16:creationId xmlns:a16="http://schemas.microsoft.com/office/drawing/2014/main" id="{90F44EBC-495A-C50C-2892-E54E6DAE70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01449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21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83FF8A82-9DC5-DF11-761F-1D97A9727BB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5755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F7225393-4466-5466-B782-09A9CC3B55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6647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90</a:t>
                </a:r>
              </a:p>
              <a:p>
                <a:r>
                  <a:rPr lang="es-ES_tradnl" dirty="0"/>
                  <a:t>Modelo 2: MAE</a:t>
                </a:r>
                <a:r>
                  <a:rPr lang="es-ES_tradnl" baseline="-25000" dirty="0"/>
                  <a:t>2</a:t>
                </a:r>
                <a:r>
                  <a:rPr lang="es-ES_tradnl" dirty="0"/>
                  <a:t> = 5.2</a:t>
                </a:r>
              </a:p>
              <a:p>
                <a:r>
                  <a:rPr lang="es-ES_tradnl" dirty="0"/>
                  <a:t>Modelo 3: MAE</a:t>
                </a:r>
                <a:r>
                  <a:rPr lang="es-ES_tradnl" baseline="-25000" dirty="0"/>
                  <a:t>3</a:t>
                </a:r>
                <a:r>
                  <a:rPr lang="es-ES_tradnl" dirty="0"/>
                  <a:t> = 1.75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3DDE8DEF-06C5-49E6-861A-FF0F4080A74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2128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el de evaluación. Esto es lo que se llama </a:t>
                </a:r>
                <a:r>
                  <a:rPr lang="es-ES_tradnl" b="1" dirty="0">
                    <a:solidFill>
                      <a:srgbClr val="FF0000"/>
                    </a:solidFill>
                  </a:rPr>
                  <a:t>sobreajuste</a:t>
                </a:r>
                <a:r>
                  <a:rPr lang="es-ES_tradnl" dirty="0"/>
                  <a:t>, el modelo aprende tan bien que hasta aprende el ruido de los datos.</a:t>
                </a:r>
                <a:br>
                  <a:rPr lang="es-ES_tradnl" dirty="0"/>
                </a:br>
                <a:r>
                  <a:rPr lang="es-ES_tradnl" dirty="0"/>
                  <a:t>Este modelo tiene demasiado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r="-211" b="-347"/>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551CD943-38C2-AEFF-DBB3-E9AFB1F63C9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0934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con el set de entrenamiento y el de evaluación. Este modelo tiene no logra capturar el comportamiento buscado.</a:t>
            </a:r>
            <a:br>
              <a:rPr lang="es-ES_tradnl" dirty="0"/>
            </a:br>
            <a:br>
              <a:rPr lang="es-ES_tradnl" dirty="0"/>
            </a:br>
            <a:r>
              <a:rPr lang="es-ES_tradnl" dirty="0"/>
              <a:t>Cuando esto ocurre es lo que llamamos </a:t>
            </a:r>
            <a:r>
              <a:rPr lang="es-ES_tradnl" b="1" dirty="0" err="1">
                <a:solidFill>
                  <a:schemeClr val="accent4">
                    <a:lumMod val="60000"/>
                    <a:lumOff val="40000"/>
                  </a:schemeClr>
                </a:solidFill>
              </a:rPr>
              <a:t>subajuste</a:t>
            </a:r>
            <a:r>
              <a:rPr lang="es-ES_tradnl" dirty="0"/>
              <a:t>.</a:t>
            </a:r>
          </a:p>
          <a:p>
            <a:r>
              <a:rPr lang="es-ES_tradnl" dirty="0"/>
              <a:t>El modelo 3 es el mejor modelo, el resultado entre el de evaluación y entrenamiento es similar, el modelo </a:t>
            </a:r>
            <a:r>
              <a:rPr lang="es-ES_tradnl" b="1" dirty="0">
                <a:solidFill>
                  <a:srgbClr val="00B050"/>
                </a:solidFill>
              </a:rPr>
              <a:t>generaliza</a:t>
            </a:r>
            <a:r>
              <a:rPr lang="es-ES_tradnl" dirty="0"/>
              <a:t>, sin tomar el ruido. </a:t>
            </a:r>
          </a:p>
        </p:txBody>
      </p:sp>
      <p:sp>
        <p:nvSpPr>
          <p:cNvPr id="4" name="Footer Placeholder 4">
            <a:extLst>
              <a:ext uri="{FF2B5EF4-FFF2-40B4-BE49-F238E27FC236}">
                <a16:creationId xmlns:a16="http://schemas.microsoft.com/office/drawing/2014/main" id="{42CDF677-1DD9-25F5-802B-28D8466D3C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57098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comente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sobreajuste le llamamos </a:t>
            </a:r>
            <a:r>
              <a:rPr lang="es-ES_tradnl" sz="2400" b="1" dirty="0">
                <a:solidFill>
                  <a:schemeClr val="accent6">
                    <a:lumMod val="75000"/>
                  </a:schemeClr>
                </a:solidFill>
              </a:rPr>
              <a:t>error de varianza</a:t>
            </a:r>
          </a:p>
          <a:p>
            <a:r>
              <a:rPr lang="es-ES_tradnl" sz="2400" dirty="0"/>
              <a:t>El error de </a:t>
            </a:r>
            <a:r>
              <a:rPr lang="es-ES_tradnl" sz="2400" dirty="0" err="1"/>
              <a:t>subajuste</a:t>
            </a:r>
            <a:r>
              <a:rPr lang="es-ES_tradnl" sz="2400" dirty="0"/>
              <a:t> le llamamos </a:t>
            </a:r>
            <a:r>
              <a:rPr lang="es-ES_tradnl" sz="2400" b="1" dirty="0">
                <a:solidFill>
                  <a:schemeClr val="accent2">
                    <a:lumMod val="75000"/>
                  </a:schemeClr>
                </a:solidFill>
              </a:rPr>
              <a:t>error de sesgo</a:t>
            </a:r>
          </a:p>
          <a:p>
            <a:pPr marL="0" indent="0">
              <a:buNone/>
            </a:pPr>
            <a:r>
              <a:rPr lang="es-ES_tradnl" sz="2400" dirty="0"/>
              <a:t>Todo modelo el error total tiene como parte a los dos errores. </a:t>
            </a:r>
          </a:p>
          <a:p>
            <a:pPr marL="0" indent="0">
              <a:buNone/>
            </a:pPr>
            <a:r>
              <a:rPr lang="es-ES_tradnl" sz="2400" dirty="0"/>
              <a:t>Estos errores son complementarios entre sí. Si queremos bajar uno, el otro va a subir.</a:t>
            </a:r>
          </a:p>
        </p:txBody>
      </p:sp>
      <p:sp>
        <p:nvSpPr>
          <p:cNvPr id="3" name="Footer Placeholder 4">
            <a:extLst>
              <a:ext uri="{FF2B5EF4-FFF2-40B4-BE49-F238E27FC236}">
                <a16:creationId xmlns:a16="http://schemas.microsoft.com/office/drawing/2014/main" id="{36C297FB-1ACE-3717-58B2-ED5FE27D3BE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11575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 podemos ver si tomamos diferentes </a:t>
            </a:r>
            <a:r>
              <a:rPr lang="es-ES_tradnl" sz="2400" dirty="0">
                <a:solidFill>
                  <a:schemeClr val="accent2">
                    <a:lumMod val="75000"/>
                  </a:schemeClr>
                </a:solidFill>
              </a:rPr>
              <a:t>sets de entrenamiento </a:t>
            </a:r>
            <a:r>
              <a:rPr lang="es-ES_tradnl" sz="2400" dirty="0"/>
              <a:t>y entrenamos el modelo con cada uno de estos.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
        <p:nvSpPr>
          <p:cNvPr id="11" name="Footer Placeholder 4">
            <a:extLst>
              <a:ext uri="{FF2B5EF4-FFF2-40B4-BE49-F238E27FC236}">
                <a16:creationId xmlns:a16="http://schemas.microsoft.com/office/drawing/2014/main" id="{7E69E1C7-1574-A2BE-C530-1FE4B4605C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4173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3.10</a:t>
            </a:r>
          </a:p>
          <a:p>
            <a:pPr lvl="1">
              <a:lnSpc>
                <a:spcPct val="100000"/>
              </a:lnSpc>
            </a:pPr>
            <a:r>
              <a:rPr lang="es-ES_tradnl" sz="1200" dirty="0" err="1"/>
              <a:t>Poetry</a:t>
            </a:r>
            <a:r>
              <a:rPr lang="es-ES_tradnl" sz="1200" dirty="0"/>
              <a:t> / </a:t>
            </a: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3" name="Footer Placeholder 4">
            <a:extLst>
              <a:ext uri="{FF2B5EF4-FFF2-40B4-BE49-F238E27FC236}">
                <a16:creationId xmlns:a16="http://schemas.microsoft.com/office/drawing/2014/main" id="{CAC9AD67-A4F1-830F-4747-CD3A2598C1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chemeClr val="bg1"/>
                </a:solidFill>
              </a:rPr>
              <a:t>Aprendizaje Automático – </a:t>
            </a:r>
            <a:r>
              <a:rPr lang="es-ES_tradnl" dirty="0" err="1">
                <a:solidFill>
                  <a:schemeClr val="bg1"/>
                </a:solidFill>
              </a:rPr>
              <a:t>CEIoT</a:t>
            </a:r>
            <a:r>
              <a:rPr lang="es-ES_tradnl" dirty="0">
                <a:solidFill>
                  <a:schemeClr val="bg1"/>
                </a:solidFill>
              </a:rPr>
              <a:t>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
        <p:nvSpPr>
          <p:cNvPr id="3" name="Footer Placeholder 4">
            <a:extLst>
              <a:ext uri="{FF2B5EF4-FFF2-40B4-BE49-F238E27FC236}">
                <a16:creationId xmlns:a16="http://schemas.microsoft.com/office/drawing/2014/main" id="{09D455C9-DA20-93BB-B535-FB40C626397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72469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
        <p:nvSpPr>
          <p:cNvPr id="3" name="Footer Placeholder 4">
            <a:extLst>
              <a:ext uri="{FF2B5EF4-FFF2-40B4-BE49-F238E27FC236}">
                <a16:creationId xmlns:a16="http://schemas.microsoft.com/office/drawing/2014/main" id="{0A5A677A-3AEA-B559-439F-D7036458A60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201975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con el set de evaluación a estos modelos, el resultado siempre es similar. Entonces decimos que tiene </a:t>
            </a:r>
            <a:r>
              <a:rPr lang="es-ES_tradnl" sz="2400" b="1" dirty="0">
                <a:solidFill>
                  <a:schemeClr val="accent2">
                    <a:lumMod val="75000"/>
                  </a:schemeClr>
                </a:solidFill>
              </a:rPr>
              <a:t>un error de varianza bajo</a:t>
            </a:r>
            <a:r>
              <a:rPr lang="es-ES_tradnl" sz="2400" dirty="0"/>
              <a:t>. </a:t>
            </a:r>
            <a:r>
              <a:rPr lang="es-ES_tradnl" sz="2400" i="1" dirty="0">
                <a:solidFill>
                  <a:schemeClr val="accent6">
                    <a:lumMod val="75000"/>
                  </a:schemeClr>
                </a:solidFill>
              </a:rPr>
              <a:t>U</a:t>
            </a:r>
            <a:r>
              <a:rPr lang="es-ES_tradnl" sz="2400" i="1" dirty="0">
                <a:solidFill>
                  <a:schemeClr val="accent5"/>
                </a:solidFill>
              </a:rPr>
              <a:t>n sesgo alto y una varianza baja suelen corresponder a un </a:t>
            </a:r>
            <a:r>
              <a:rPr lang="es-ES_tradnl" sz="2400" b="1" i="1" dirty="0" err="1">
                <a:solidFill>
                  <a:schemeClr val="accent5"/>
                </a:solidFill>
              </a:rPr>
              <a:t>subajuste</a:t>
            </a:r>
            <a:r>
              <a:rPr lang="es-ES_tradnl" sz="2400" i="1" dirty="0">
                <a:solidFill>
                  <a:schemeClr val="accent5"/>
                </a:solidFill>
              </a:rPr>
              <a:t>.</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r>
              <a:rPr lang="es-ES_tradnl" sz="2400" i="1" dirty="0">
                <a:solidFill>
                  <a:schemeClr val="accent5"/>
                </a:solidFill>
              </a:rPr>
              <a:t> Esto corresponde a un </a:t>
            </a:r>
            <a:r>
              <a:rPr lang="es-ES_tradnl" sz="2400" b="1" i="1" dirty="0">
                <a:solidFill>
                  <a:schemeClr val="accent5"/>
                </a:solidFill>
              </a:rPr>
              <a:t>sobreajuste</a:t>
            </a:r>
            <a:r>
              <a:rPr lang="es-ES_tradnl" sz="2400" dirty="0"/>
              <a:t>.</a:t>
            </a:r>
          </a:p>
        </p:txBody>
      </p:sp>
      <p:sp>
        <p:nvSpPr>
          <p:cNvPr id="3" name="Footer Placeholder 4">
            <a:extLst>
              <a:ext uri="{FF2B5EF4-FFF2-40B4-BE49-F238E27FC236}">
                <a16:creationId xmlns:a16="http://schemas.microsoft.com/office/drawing/2014/main" id="{A8BDC527-E13C-5678-E385-757D49EF9F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0374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vemos para cada caso, vemos que el modelo lineal, aunque tiene varianza, el error es chico,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
        <p:nvSpPr>
          <p:cNvPr id="3" name="Footer Placeholder 4">
            <a:extLst>
              <a:ext uri="{FF2B5EF4-FFF2-40B4-BE49-F238E27FC236}">
                <a16:creationId xmlns:a16="http://schemas.microsoft.com/office/drawing/2014/main" id="{DAC772C2-6A24-706B-BB6B-013D2666741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60455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
        <p:nvSpPr>
          <p:cNvPr id="3" name="Footer Placeholder 4">
            <a:extLst>
              <a:ext uri="{FF2B5EF4-FFF2-40B4-BE49-F238E27FC236}">
                <a16:creationId xmlns:a16="http://schemas.microsoft.com/office/drawing/2014/main" id="{5B178FD1-62A4-152D-D9D2-92157F085DD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1774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87648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8075503" cy="4331351"/>
          </a:xfrm>
        </p:spPr>
        <p:txBody>
          <a:bodyPr>
            <a:normAutofit fontScale="92500" lnSpcReduction="20000"/>
          </a:bodyPr>
          <a:lstStyle/>
          <a:p>
            <a:pPr marL="0" indent="0">
              <a:buNone/>
            </a:pPr>
            <a:r>
              <a:rPr lang="es-ES_tradnl" sz="2400" dirty="0"/>
              <a:t>Pensemos ahora a los modelos como cajas grises, todavía no sabemos cómo funcionan, pero tenemos una idea que tienen parámetros, estos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Principalmente son números como coeficientes de un polinomio o los pesos sinápticos de una red, o variables categóricas en arboles de decisión. Ya vimos que su número debía ser mucho menor que la cantidad de datos de entrenamiento para evitar el sobreajuste. </a:t>
            </a:r>
          </a:p>
          <a:p>
            <a:r>
              <a:rPr lang="es-ES_tradnl" sz="2400" b="1" dirty="0">
                <a:solidFill>
                  <a:schemeClr val="accent1">
                    <a:lumMod val="75000"/>
                  </a:schemeClr>
                </a:solidFill>
              </a:rPr>
              <a:t>Hiper-parámetros: </a:t>
            </a:r>
            <a:r>
              <a:rPr lang="es-ES_tradnl" sz="2400" dirty="0"/>
              <a:t>Son parámetros </a:t>
            </a:r>
            <a:r>
              <a:rPr lang="es-ES_tradnl" sz="2400" i="1" dirty="0"/>
              <a:t>internos</a:t>
            </a:r>
            <a:r>
              <a:rPr lang="es-ES_tradnl" sz="2400" dirty="0"/>
              <a:t> que no dependen de los datos. Estos deben ser definidos previo al entrenar. Por ejemplo, una red neuronal tiene que definirse la función de activación o el orden del polinomio.</a:t>
            </a:r>
          </a:p>
        </p:txBody>
      </p:sp>
      <p:pic>
        <p:nvPicPr>
          <p:cNvPr id="3" name="consola.png" descr="consola.png">
            <a:extLst>
              <a:ext uri="{FF2B5EF4-FFF2-40B4-BE49-F238E27FC236}">
                <a16:creationId xmlns:a16="http://schemas.microsoft.com/office/drawing/2014/main" id="{7C629D33-7D6C-8DE2-925A-660C41F4329D}"/>
              </a:ext>
            </a:extLst>
          </p:cNvPr>
          <p:cNvPicPr>
            <a:picLocks noChangeAspect="1"/>
          </p:cNvPicPr>
          <p:nvPr/>
        </p:nvPicPr>
        <p:blipFill>
          <a:blip r:embed="rId4"/>
          <a:stretch>
            <a:fillRect/>
          </a:stretch>
        </p:blipFill>
        <p:spPr>
          <a:xfrm>
            <a:off x="9073661" y="3077126"/>
            <a:ext cx="2125078" cy="2125078"/>
          </a:xfrm>
          <a:prstGeom prst="rect">
            <a:avLst/>
          </a:prstGeom>
          <a:ln w="12700">
            <a:miter lim="400000"/>
          </a:ln>
        </p:spPr>
      </p:pic>
      <p:sp>
        <p:nvSpPr>
          <p:cNvPr id="4" name="TextBox 3">
            <a:extLst>
              <a:ext uri="{FF2B5EF4-FFF2-40B4-BE49-F238E27FC236}">
                <a16:creationId xmlns:a16="http://schemas.microsoft.com/office/drawing/2014/main" id="{0B069FFE-FCFB-13D4-8FEF-6E0279FF42A7}"/>
              </a:ext>
            </a:extLst>
          </p:cNvPr>
          <p:cNvSpPr txBox="1"/>
          <p:nvPr/>
        </p:nvSpPr>
        <p:spPr>
          <a:xfrm>
            <a:off x="7865281" y="6118007"/>
            <a:ext cx="3726085" cy="307777"/>
          </a:xfrm>
          <a:prstGeom prst="rect">
            <a:avLst/>
          </a:prstGeom>
          <a:noFill/>
        </p:spPr>
        <p:txBody>
          <a:bodyPr wrap="none" rtlCol="0">
            <a:spAutoFit/>
          </a:bodyPr>
          <a:lstStyle/>
          <a:p>
            <a:r>
              <a:rPr lang="en-US" sz="1400" dirty="0" err="1"/>
              <a:t>Consola</a:t>
            </a:r>
            <a:r>
              <a:rPr lang="en-US" sz="1400" dirty="0"/>
              <a:t> </a:t>
            </a:r>
            <a:r>
              <a:rPr lang="en-US" sz="1400" dirty="0" err="1"/>
              <a:t>iconos</a:t>
            </a:r>
            <a:r>
              <a:rPr lang="en-US" sz="1400" dirty="0"/>
              <a:t> </a:t>
            </a:r>
            <a:r>
              <a:rPr lang="en-US" sz="1400" dirty="0" err="1"/>
              <a:t>creados</a:t>
            </a:r>
            <a:r>
              <a:rPr lang="en-US" sz="1400" dirty="0"/>
              <a:t> </a:t>
            </a:r>
            <a:r>
              <a:rPr lang="en-US" sz="1400" dirty="0" err="1"/>
              <a:t>por</a:t>
            </a:r>
            <a:r>
              <a:rPr lang="en-US" sz="1400" dirty="0"/>
              <a:t> </a:t>
            </a:r>
            <a:r>
              <a:rPr lang="en-US" sz="1400" u="sng" dirty="0">
                <a:hlinkClick r:id="rId5"/>
              </a:rPr>
              <a:t>Freepik</a:t>
            </a:r>
            <a:r>
              <a:rPr lang="en-US" sz="1400" dirty="0"/>
              <a:t> - </a:t>
            </a:r>
            <a:r>
              <a:rPr lang="en-US" sz="1400" dirty="0" err="1"/>
              <a:t>Flaticon</a:t>
            </a:r>
            <a:r>
              <a:rPr lang="en-US" sz="1400" dirty="0"/>
              <a:t> </a:t>
            </a:r>
          </a:p>
        </p:txBody>
      </p:sp>
      <p:sp>
        <p:nvSpPr>
          <p:cNvPr id="8" name="Footer Placeholder 4">
            <a:extLst>
              <a:ext uri="{FF2B5EF4-FFF2-40B4-BE49-F238E27FC236}">
                <a16:creationId xmlns:a16="http://schemas.microsoft.com/office/drawing/2014/main" id="{C2456244-6ED0-501D-706C-0418AAD586C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53243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hiper-parámetros es un desafío importante, ya que, para tener el mejor modelo, deberíamos saber de ante-mano, pero para saberlo, debemos entrenar. </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vamos a encontrar el mejor para este con riesgo de que </a:t>
            </a:r>
            <a:r>
              <a:rPr lang="es-ES_tradnl" sz="2400" b="1" dirty="0">
                <a:solidFill>
                  <a:srgbClr val="FF0000"/>
                </a:solidFill>
              </a:rPr>
              <a:t>no </a:t>
            </a:r>
            <a:r>
              <a:rPr lang="es-ES_tradnl" sz="2400" b="1" dirty="0" err="1">
                <a:solidFill>
                  <a:srgbClr val="FF0000"/>
                </a:solidFill>
              </a:rPr>
              <a:t>generalizemos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
        <p:nvSpPr>
          <p:cNvPr id="4" name="Footer Placeholder 4">
            <a:extLst>
              <a:ext uri="{FF2B5EF4-FFF2-40B4-BE49-F238E27FC236}">
                <a16:creationId xmlns:a16="http://schemas.microsoft.com/office/drawing/2014/main" id="{91F63047-AC04-9A52-44DD-43708ECEA35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02858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a:t>
            </a:r>
            <a:r>
              <a:rPr lang="es-ES_tradnl" sz="2400" dirty="0" err="1"/>
              <a:t>dataset</a:t>
            </a:r>
            <a:r>
              <a:rPr lang="es-ES_tradnl" sz="2400" dirty="0"/>
              <a:t>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set nos permite evaluar diferentes valores de hiper-parámetros</a:t>
            </a:r>
          </a:p>
          <a:p>
            <a:r>
              <a:rPr lang="es-ES_tradnl" sz="2400" dirty="0"/>
              <a:t>Ver si el modelo está </a:t>
            </a:r>
            <a:r>
              <a:rPr lang="es-ES_tradnl" sz="2400" dirty="0" err="1"/>
              <a:t>sobre-ajustando</a:t>
            </a:r>
            <a:r>
              <a:rPr lang="es-ES_tradnl" sz="2400" dirty="0"/>
              <a:t>.</a:t>
            </a:r>
          </a:p>
          <a:p>
            <a:r>
              <a:rPr lang="es-ES_tradnl" sz="2400" dirty="0"/>
              <a:t>Evaluar el modelo mientras aprende. En Deep </a:t>
            </a:r>
            <a:r>
              <a:rPr lang="es-ES_tradnl" sz="2400" dirty="0" err="1"/>
              <a:t>Learning</a:t>
            </a:r>
            <a:r>
              <a:rPr lang="es-ES_tradnl" sz="2400" dirty="0"/>
              <a:t> es normal usarlo para evaluar en el medio, el entrenamiento de estar redes es con gradiente descendiente, y es importante ver cada cierta iteración cómo evoluciona.</a:t>
            </a:r>
          </a:p>
          <a:p>
            <a:pPr marL="0" indent="0">
              <a:buNone/>
            </a:pPr>
            <a:r>
              <a:rPr lang="es-ES_tradnl" sz="2400" dirty="0"/>
              <a:t>Con este set evitamos usar el de evaluación y </a:t>
            </a:r>
            <a:r>
              <a:rPr lang="es-ES_tradnl" sz="2400" i="1" dirty="0"/>
              <a:t>“hacer trampa”.</a:t>
            </a:r>
          </a:p>
          <a:p>
            <a:pPr marL="0" indent="0">
              <a:buNone/>
            </a:pPr>
            <a:endParaRPr lang="es-ES_tradnl" sz="2400" dirty="0"/>
          </a:p>
        </p:txBody>
      </p:sp>
      <p:sp>
        <p:nvSpPr>
          <p:cNvPr id="3" name="Footer Placeholder 4">
            <a:extLst>
              <a:ext uri="{FF2B5EF4-FFF2-40B4-BE49-F238E27FC236}">
                <a16:creationId xmlns:a16="http://schemas.microsoft.com/office/drawing/2014/main" id="{F50BEFE9-C1A0-E218-2D04-0C2C5B36D0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4835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B1792880-4605-A16E-2EA6-A4DB9823396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4201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
        <p:nvSpPr>
          <p:cNvPr id="4" name="Footer Placeholder 4">
            <a:extLst>
              <a:ext uri="{FF2B5EF4-FFF2-40B4-BE49-F238E27FC236}">
                <a16:creationId xmlns:a16="http://schemas.microsoft.com/office/drawing/2014/main" id="{78F0E8F7-93F8-2DA4-7F0D-D36E0F93674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fontScale="85000" lnSpcReduction="20000"/>
          </a:bodyPr>
          <a:lstStyle/>
          <a:p>
            <a:pPr marL="0" indent="0">
              <a:buNone/>
            </a:pPr>
            <a:r>
              <a:rPr lang="es-ES_tradnl" sz="2400" dirty="0"/>
              <a:t>La más conocida es </a:t>
            </a:r>
            <a:r>
              <a:rPr lang="es-ES_tradnl" sz="2400" b="1" dirty="0">
                <a:solidFill>
                  <a:schemeClr val="accent2">
                    <a:lumMod val="75000"/>
                  </a:schemeClr>
                </a:solidFill>
              </a:rPr>
              <a:t>Validación cruzada K-</a:t>
            </a:r>
            <a:r>
              <a:rPr lang="es-ES_tradnl" sz="2400" b="1" dirty="0" err="1">
                <a:solidFill>
                  <a:schemeClr val="accent2">
                    <a:lumMod val="75000"/>
                  </a:schemeClr>
                </a:solidFill>
              </a:rPr>
              <a:t>Fold</a:t>
            </a:r>
            <a:r>
              <a:rPr lang="es-ES_tradnl" sz="2400" dirty="0"/>
              <a:t>.</a:t>
            </a:r>
          </a:p>
          <a:p>
            <a:pPr marL="0" indent="0">
              <a:buNone/>
            </a:pPr>
            <a:r>
              <a:rPr lang="es-ES_tradnl" sz="24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15383" y="3848790"/>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4" name="Footer Placeholder 4">
            <a:extLst>
              <a:ext uri="{FF2B5EF4-FFF2-40B4-BE49-F238E27FC236}">
                <a16:creationId xmlns:a16="http://schemas.microsoft.com/office/drawing/2014/main" id="{8EFE40D2-4BDB-D570-86B4-A5BE46D2FFB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63890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92500" lnSpcReduction="2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 </a:t>
            </a:r>
          </a:p>
          <a:p>
            <a:r>
              <a:rPr lang="es-ES_tradnl" sz="2400" dirty="0"/>
              <a:t>Sin tocar el conjunto de testeo.</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se debe entrenar K veces.</a:t>
            </a:r>
            <a:br>
              <a:rPr lang="es-ES_tradnl" sz="2400" dirty="0"/>
            </a:br>
            <a:endParaRPr lang="es-ES_tradnl" sz="2400" dirty="0"/>
          </a:p>
          <a:p>
            <a:pPr marL="0" indent="0">
              <a:buNone/>
            </a:pPr>
            <a:r>
              <a:rPr lang="es-ES_tradnl" sz="2400" i="1" dirty="0"/>
              <a:t>En procesos lentos y con set de entrenamientos muy grandes, conviene usar un set de validación</a:t>
            </a:r>
            <a:r>
              <a:rPr lang="es-ES_tradnl" sz="2400" dirty="0"/>
              <a:t>.</a:t>
            </a:r>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
        <p:nvSpPr>
          <p:cNvPr id="8" name="Footer Placeholder 4">
            <a:extLst>
              <a:ext uri="{FF2B5EF4-FFF2-40B4-BE49-F238E27FC236}">
                <a16:creationId xmlns:a16="http://schemas.microsoft.com/office/drawing/2014/main" id="{223215B1-EBED-7E81-2B16-5352F0419CE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68404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p:txBody>
      </p:sp>
      <p:pic>
        <p:nvPicPr>
          <p:cNvPr id="3" name="Picture 2" descr="A graph of a function&#10;&#10;Description automatically generated">
            <a:extLst>
              <a:ext uri="{FF2B5EF4-FFF2-40B4-BE49-F238E27FC236}">
                <a16:creationId xmlns:a16="http://schemas.microsoft.com/office/drawing/2014/main" id="{F1AE87FA-DAD8-3EDB-E2AF-6152A7A256C3}"/>
              </a:ext>
            </a:extLst>
          </p:cNvPr>
          <p:cNvPicPr>
            <a:picLocks noChangeAspect="1"/>
          </p:cNvPicPr>
          <p:nvPr/>
        </p:nvPicPr>
        <p:blipFill>
          <a:blip r:embed="rId4"/>
          <a:stretch>
            <a:fillRect/>
          </a:stretch>
        </p:blipFill>
        <p:spPr>
          <a:xfrm>
            <a:off x="8584687" y="1772122"/>
            <a:ext cx="2634426" cy="4155560"/>
          </a:xfrm>
          <a:prstGeom prst="rect">
            <a:avLst/>
          </a:prstGeom>
        </p:spPr>
      </p:pic>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sp>
        <p:nvSpPr>
          <p:cNvPr id="8" name="Footer Placeholder 4">
            <a:extLst>
              <a:ext uri="{FF2B5EF4-FFF2-40B4-BE49-F238E27FC236}">
                <a16:creationId xmlns:a16="http://schemas.microsoft.com/office/drawing/2014/main" id="{4EDCB5FD-F862-69AC-FD35-6669BA346C9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12964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8" name="Picture 7">
            <a:extLst>
              <a:ext uri="{FF2B5EF4-FFF2-40B4-BE49-F238E27FC236}">
                <a16:creationId xmlns:a16="http://schemas.microsoft.com/office/drawing/2014/main" id="{8F3C1167-962A-C5A4-11D6-194D60323256}"/>
              </a:ext>
            </a:extLst>
          </p:cNvPr>
          <p:cNvPicPr>
            <a:picLocks noChangeAspect="1"/>
          </p:cNvPicPr>
          <p:nvPr/>
        </p:nvPicPr>
        <p:blipFill>
          <a:blip r:embed="rId4"/>
          <a:srcRect/>
          <a:stretch/>
        </p:blipFill>
        <p:spPr>
          <a:xfrm>
            <a:off x="8016033" y="2628068"/>
            <a:ext cx="3527889" cy="2736074"/>
          </a:xfrm>
          <a:prstGeom prst="rect">
            <a:avLst/>
          </a:prstGeom>
        </p:spPr>
      </p:pic>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96383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Instalando las herramientas de desarrollo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271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a:t>
            </a:r>
            <a:br>
              <a:rPr lang="es-ES_tradnl" sz="2400" b="1" dirty="0">
                <a:solidFill>
                  <a:schemeClr val="accent3">
                    <a:lumMod val="60000"/>
                    <a:lumOff val="40000"/>
                  </a:schemeClr>
                </a:solidFill>
              </a:rPr>
            </a:br>
            <a:endParaRPr lang="es-ES_tradnl" sz="2400" b="1" dirty="0">
              <a:solidFill>
                <a:schemeClr val="accent3">
                  <a:lumMod val="60000"/>
                  <a:lumOff val="40000"/>
                </a:schemeClr>
              </a:solidFill>
            </a:endParaRPr>
          </a:p>
          <a:p>
            <a:r>
              <a:rPr lang="es-ES_tradnl" sz="2400" b="1" dirty="0">
                <a:solidFill>
                  <a:schemeClr val="accent3">
                    <a:lumMod val="75000"/>
                  </a:schemeClr>
                </a:solidFill>
              </a:rPr>
              <a:t>Modo novato</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Tree>
    <p:extLst>
      <p:ext uri="{BB962C8B-B14F-4D97-AF65-F5344CB8AC3E}">
        <p14:creationId xmlns:p14="http://schemas.microsoft.com/office/powerpoint/2010/main" val="2812711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b="1" dirty="0">
                <a:hlinkClick r:id="rId4"/>
              </a:rPr>
              <a:t>Google </a:t>
            </a:r>
            <a:r>
              <a:rPr lang="es-ES_tradnl" sz="2400" b="1" dirty="0" err="1">
                <a:hlinkClick r:id="rId4"/>
              </a:rPr>
              <a:t>Colab</a:t>
            </a:r>
            <a:r>
              <a:rPr lang="es-ES_tradnl" sz="2400" b="1" dirty="0"/>
              <a:t> </a:t>
            </a:r>
            <a:r>
              <a:rPr lang="es-ES_tradnl" sz="2400" dirty="0"/>
              <a:t>permite escribir y ejecutar Python en el navegador:</a:t>
            </a:r>
          </a:p>
          <a:p>
            <a:pPr lvl="1"/>
            <a:r>
              <a:rPr lang="es-ES_tradnl" sz="2200" dirty="0"/>
              <a:t>Sin configurar</a:t>
            </a:r>
          </a:p>
          <a:p>
            <a:pPr lvl="1"/>
            <a:r>
              <a:rPr lang="es-ES_tradnl" sz="2200" dirty="0"/>
              <a:t>Fácil de compartir</a:t>
            </a:r>
          </a:p>
          <a:p>
            <a:pPr lvl="1"/>
            <a:r>
              <a:rPr lang="es-ES_tradnl" sz="2200" dirty="0"/>
              <a:t>Acceso a </a:t>
            </a:r>
            <a:r>
              <a:rPr lang="es-ES_tradnl" sz="2200" dirty="0" err="1"/>
              <a:t>GPUs</a:t>
            </a:r>
            <a:r>
              <a:rPr lang="es-ES_tradnl" sz="2200" dirty="0"/>
              <a:t> sin cargo</a:t>
            </a:r>
          </a:p>
          <a:p>
            <a:pPr marL="0" indent="0">
              <a:buNone/>
            </a:pPr>
            <a:r>
              <a:rPr lang="es-ES_tradnl" sz="2400" dirty="0"/>
              <a:t>Es una </a:t>
            </a:r>
            <a:r>
              <a:rPr lang="es-ES_tradnl" sz="2400" dirty="0" err="1"/>
              <a:t>Jupyter</a:t>
            </a:r>
            <a:r>
              <a:rPr lang="es-ES_tradnl" sz="2400" dirty="0"/>
              <a:t> Notebook que corre en una máquina virtual de Google Cloud: </a:t>
            </a:r>
          </a:p>
          <a:p>
            <a:pPr lvl="1"/>
            <a:r>
              <a:rPr lang="es-ES_tradnl" sz="2200" dirty="0"/>
              <a:t>Es gratuito</a:t>
            </a:r>
          </a:p>
          <a:p>
            <a:pPr lvl="1"/>
            <a:r>
              <a:rPr lang="es-ES_tradnl" sz="2200" dirty="0"/>
              <a:t>Ofrece 12 GB de RAM y 100 GB de disco.  </a:t>
            </a:r>
          </a:p>
          <a:p>
            <a:pPr marL="0" indent="0">
              <a:buNone/>
            </a:pPr>
            <a:r>
              <a:rPr lang="es-ES_tradnl" sz="2400" dirty="0"/>
              <a:t>Las notebooks quedan en Google Drive, fácil de compartir.</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800100" y="1522747"/>
            <a:ext cx="508067" cy="656065"/>
          </a:xfrm>
          <a:prstGeom prst="rect">
            <a:avLst/>
          </a:prstGeom>
        </p:spPr>
      </p:pic>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bebé</a:t>
            </a:r>
          </a:p>
        </p:txBody>
      </p:sp>
      <p:pic>
        <p:nvPicPr>
          <p:cNvPr id="5" name="Picture 4">
            <a:extLst>
              <a:ext uri="{FF2B5EF4-FFF2-40B4-BE49-F238E27FC236}">
                <a16:creationId xmlns:a16="http://schemas.microsoft.com/office/drawing/2014/main" id="{AD7DC3A4-15D9-60F5-3D62-69A0577B513C}"/>
              </a:ext>
            </a:extLst>
          </p:cNvPr>
          <p:cNvPicPr>
            <a:picLocks noChangeAspect="1"/>
          </p:cNvPicPr>
          <p:nvPr/>
        </p:nvPicPr>
        <p:blipFill>
          <a:blip r:embed="rId7"/>
          <a:stretch>
            <a:fillRect/>
          </a:stretch>
        </p:blipFill>
        <p:spPr>
          <a:xfrm>
            <a:off x="9605112" y="1682970"/>
            <a:ext cx="1650077" cy="1650077"/>
          </a:xfrm>
          <a:prstGeom prst="rect">
            <a:avLst/>
          </a:prstGeom>
        </p:spPr>
      </p:pic>
    </p:spTree>
    <p:extLst>
      <p:ext uri="{BB962C8B-B14F-4D97-AF65-F5344CB8AC3E}">
        <p14:creationId xmlns:p14="http://schemas.microsoft.com/office/powerpoint/2010/main" val="2571328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6357158" cy="3874926"/>
          </a:xfrm>
        </p:spPr>
        <p:txBody>
          <a:bodyPr>
            <a:normAutofit fontScale="62500" lnSpcReduction="20000"/>
          </a:bodyPr>
          <a:lstStyle/>
          <a:p>
            <a:pPr marL="0" indent="0">
              <a:buNone/>
            </a:pPr>
            <a:r>
              <a:rPr lang="es-ES_tradnl" sz="2400" dirty="0"/>
              <a:t>Para poder utilizar Python debemos preparar nuestra máquina con las herramientas necesarias.</a:t>
            </a:r>
          </a:p>
          <a:p>
            <a:pPr marL="0" indent="0">
              <a:buNone/>
            </a:pPr>
            <a:r>
              <a:rPr lang="es-ES_tradnl" sz="2400" dirty="0"/>
              <a:t>Para arrancar a usar Python necesitamos instalar:</a:t>
            </a:r>
          </a:p>
          <a:p>
            <a:r>
              <a:rPr lang="es-ES_tradnl" sz="2400" dirty="0"/>
              <a:t>Tener instalado al menos una versión Python </a:t>
            </a:r>
          </a:p>
          <a:p>
            <a:r>
              <a:rPr lang="es-ES_tradnl" sz="2400" b="1" dirty="0"/>
              <a:t>Gestión de paquetes. </a:t>
            </a:r>
            <a:r>
              <a:rPr lang="es-ES_tradnl" sz="2400" dirty="0"/>
              <a:t>Tener una herramienta que nos permita gestionar las librerías que queremos instalar.</a:t>
            </a:r>
          </a:p>
          <a:p>
            <a:r>
              <a:rPr lang="es-ES_tradnl" sz="2400" b="1" dirty="0"/>
              <a:t>Entornos virtuales</a:t>
            </a:r>
            <a:r>
              <a:rPr lang="es-ES_tradnl" sz="2400"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a:p>
            <a:pPr marL="0" indent="0">
              <a:buNone/>
            </a:pPr>
            <a:r>
              <a:rPr lang="es-ES_tradnl" sz="2400" i="1" dirty="0">
                <a:solidFill>
                  <a:srgbClr val="C00000"/>
                </a:solidFill>
              </a:rPr>
              <a:t>No es recomendable usar el Python que usa el sistema, sobre todo en Linux, ya que, si modificamos algo de esta versión, podemos romper parte de nuestro OS.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11" name="Picture 10" descr="A diagram of a computer system&#10;&#10;Description automatically generated">
            <a:extLst>
              <a:ext uri="{FF2B5EF4-FFF2-40B4-BE49-F238E27FC236}">
                <a16:creationId xmlns:a16="http://schemas.microsoft.com/office/drawing/2014/main" id="{B604BF7B-74B9-FA0A-49B7-B039B65D9305}"/>
              </a:ext>
            </a:extLst>
          </p:cNvPr>
          <p:cNvPicPr>
            <a:picLocks noChangeAspect="1"/>
          </p:cNvPicPr>
          <p:nvPr/>
        </p:nvPicPr>
        <p:blipFill>
          <a:blip r:embed="rId6"/>
          <a:stretch>
            <a:fillRect/>
          </a:stretch>
        </p:blipFill>
        <p:spPr>
          <a:xfrm>
            <a:off x="7316237" y="1873995"/>
            <a:ext cx="4014118" cy="3981416"/>
          </a:xfrm>
          <a:prstGeom prst="rect">
            <a:avLst/>
          </a:prstGeom>
        </p:spPr>
      </p:pic>
      <p:sp>
        <p:nvSpPr>
          <p:cNvPr id="12" name="TextBox 11">
            <a:extLst>
              <a:ext uri="{FF2B5EF4-FFF2-40B4-BE49-F238E27FC236}">
                <a16:creationId xmlns:a16="http://schemas.microsoft.com/office/drawing/2014/main" id="{25DBD323-98DF-3D2C-5932-B6F3C0698B47}"/>
              </a:ext>
            </a:extLst>
          </p:cNvPr>
          <p:cNvSpPr txBox="1"/>
          <p:nvPr/>
        </p:nvSpPr>
        <p:spPr>
          <a:xfrm>
            <a:off x="8777081" y="5855411"/>
            <a:ext cx="2733441" cy="307777"/>
          </a:xfrm>
          <a:prstGeom prst="rect">
            <a:avLst/>
          </a:prstGeom>
          <a:noFill/>
        </p:spPr>
        <p:txBody>
          <a:bodyPr wrap="none" rtlCol="0">
            <a:spAutoFit/>
          </a:bodyPr>
          <a:lstStyle/>
          <a:p>
            <a:r>
              <a:rPr lang="es-ES_tradnl" sz="1400" b="1" dirty="0"/>
              <a:t>Fuente</a:t>
            </a:r>
            <a:r>
              <a:rPr lang="es-ES_tradnl" sz="1400" dirty="0"/>
              <a:t>: </a:t>
            </a:r>
            <a:r>
              <a:rPr lang="es-ES_tradnl" sz="1400" dirty="0">
                <a:hlinkClick r:id="rId7"/>
              </a:rPr>
              <a:t>https://</a:t>
            </a:r>
            <a:r>
              <a:rPr lang="es-ES_tradnl" sz="1400" dirty="0" err="1">
                <a:hlinkClick r:id="rId7"/>
              </a:rPr>
              <a:t>xkcd.com</a:t>
            </a:r>
            <a:r>
              <a:rPr lang="es-ES_tradnl" sz="1400" dirty="0">
                <a:hlinkClick r:id="rId7"/>
              </a:rPr>
              <a:t>/1987/</a:t>
            </a:r>
            <a:endParaRPr lang="es-ES_tradnl" sz="1400" dirty="0"/>
          </a:p>
        </p:txBody>
      </p:sp>
    </p:spTree>
    <p:extLst>
      <p:ext uri="{BB962C8B-B14F-4D97-AF65-F5344CB8AC3E}">
        <p14:creationId xmlns:p14="http://schemas.microsoft.com/office/powerpoint/2010/main" val="3341611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7845136" cy="3874926"/>
          </a:xfrm>
        </p:spPr>
        <p:txBody>
          <a:bodyPr>
            <a:normAutofit fontScale="77500" lnSpcReduction="20000"/>
          </a:bodyPr>
          <a:lstStyle/>
          <a:p>
            <a:pPr marL="0" indent="0">
              <a:buNone/>
            </a:pPr>
            <a:r>
              <a:rPr lang="es-ES_tradnl" sz="2400" dirty="0"/>
              <a:t>La forma más fácil de obtener todo esto es usar una herramienta que nos resuelva todo este problema y además que este pensado principalmente para ciencia de datos.</a:t>
            </a:r>
          </a:p>
          <a:p>
            <a:pPr marL="0" indent="0">
              <a:buNone/>
            </a:pPr>
            <a:r>
              <a:rPr lang="es-ES_tradnl" sz="2400" dirty="0"/>
              <a:t>Esta herramienta es </a:t>
            </a:r>
            <a:r>
              <a:rPr lang="es-ES_tradnl" sz="2400" b="1" dirty="0">
                <a:solidFill>
                  <a:srgbClr val="00B050"/>
                </a:solidFill>
              </a:rPr>
              <a:t>Anaconda</a:t>
            </a:r>
          </a:p>
          <a:p>
            <a:pPr marL="0" indent="0">
              <a:buNone/>
            </a:pPr>
            <a:r>
              <a:rPr lang="es-ES_tradnl" sz="2400" dirty="0">
                <a:hlinkClick r:id="rId4"/>
              </a:rPr>
              <a:t>Anaconda es una distribución </a:t>
            </a:r>
            <a:r>
              <a:rPr lang="es-ES_tradnl" sz="2400" dirty="0"/>
              <a:t>de Python y R, enfocado en computación científica (ciencia de datos, procesamiento en gran escala y aprendizaje automático). </a:t>
            </a:r>
          </a:p>
          <a:p>
            <a:pPr marL="0" indent="0">
              <a:buNone/>
            </a:pPr>
            <a:r>
              <a:rPr lang="es-ES_tradnl" sz="2400" dirty="0"/>
              <a:t>Está orientado a simplificar el despliegue y administración de los paquetes de software.</a:t>
            </a:r>
          </a:p>
          <a:p>
            <a:pPr marL="0" indent="0">
              <a:buNone/>
            </a:pPr>
            <a:r>
              <a:rPr lang="es-ES_tradnl" sz="2400" dirty="0"/>
              <a:t>La versión de los paquetes en Anaconda es llevada a cabo por el sistema de manejo de paquete </a:t>
            </a:r>
            <a:r>
              <a:rPr lang="es-ES_tradnl" sz="2400" dirty="0" err="1"/>
              <a:t>conda</a:t>
            </a:r>
            <a:r>
              <a:rPr lang="es-ES_tradnl" sz="2400" dirty="0"/>
              <a:t>. </a:t>
            </a:r>
          </a:p>
          <a:p>
            <a:pPr marL="0" indent="0">
              <a:buNone/>
            </a:pPr>
            <a:r>
              <a:rPr lang="es-ES_tradnl" sz="2400" dirty="0"/>
              <a:t>Anaconda está disponible en Linux, MacOS y Windows.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5" name="Picture 2">
            <a:extLst>
              <a:ext uri="{FF2B5EF4-FFF2-40B4-BE49-F238E27FC236}">
                <a16:creationId xmlns:a16="http://schemas.microsoft.com/office/drawing/2014/main" id="{2CFC8868-B171-09F4-B010-459790963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5237" y="2293126"/>
            <a:ext cx="3103952" cy="153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81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sp>
        <p:nvSpPr>
          <p:cNvPr id="12" name="Content Placeholder 3">
            <a:extLst>
              <a:ext uri="{FF2B5EF4-FFF2-40B4-BE49-F238E27FC236}">
                <a16:creationId xmlns:a16="http://schemas.microsoft.com/office/drawing/2014/main" id="{049E75C4-D2A4-081B-064C-747966F21A57}"/>
              </a:ext>
            </a:extLst>
          </p:cNvPr>
          <p:cNvSpPr>
            <a:spLocks noGrp="1"/>
          </p:cNvSpPr>
          <p:nvPr>
            <p:ph idx="1"/>
          </p:nvPr>
        </p:nvSpPr>
        <p:spPr>
          <a:xfrm>
            <a:off x="700636" y="2293126"/>
            <a:ext cx="5536262" cy="3636088"/>
          </a:xfrm>
        </p:spPr>
        <p:txBody>
          <a:bodyPr>
            <a:normAutofit lnSpcReduction="10000"/>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r>
              <a:rPr lang="es-ES_tradnl" dirty="0"/>
              <a:t>Gran desventaja, pesa 5 Gb. Se puede evitar si se usa </a:t>
            </a:r>
            <a:r>
              <a:rPr lang="es-ES_tradnl" dirty="0" err="1"/>
              <a:t>Miniconda</a:t>
            </a:r>
            <a:r>
              <a:rPr lang="es-ES_tradnl" dirty="0"/>
              <a:t> (400 Mb), pero perdemos la UI.</a:t>
            </a:r>
          </a:p>
          <a:p>
            <a:pPr marL="0" indent="0">
              <a:buNone/>
            </a:pPr>
            <a:r>
              <a:rPr lang="es-ES_tradnl" dirty="0"/>
              <a:t>Te sentís un usuario más avanzado, lee la </a:t>
            </a:r>
            <a:r>
              <a:rPr lang="es-ES_tradnl" dirty="0">
                <a:hlinkClick r:id="rId6"/>
              </a:rPr>
              <a:t>documentación de Anaconda </a:t>
            </a:r>
            <a:r>
              <a:rPr lang="es-ES_tradnl" dirty="0"/>
              <a:t>para entender los diferentes sabores que se presentan y como usar el CLI (</a:t>
            </a:r>
            <a:r>
              <a:rPr lang="es-ES_tradnl" dirty="0" err="1"/>
              <a:t>conda</a:t>
            </a:r>
            <a:r>
              <a:rPr lang="es-ES_tradnl" dirty="0"/>
              <a:t>). </a:t>
            </a:r>
          </a:p>
        </p:txBody>
      </p:sp>
      <p:pic>
        <p:nvPicPr>
          <p:cNvPr id="13" name="Picture 12" descr="A screenshot of a computer&#10;&#10;Description automatically generated">
            <a:extLst>
              <a:ext uri="{FF2B5EF4-FFF2-40B4-BE49-F238E27FC236}">
                <a16:creationId xmlns:a16="http://schemas.microsoft.com/office/drawing/2014/main" id="{480A4DEC-B9FF-E7F8-75D2-27F8BC810D34}"/>
              </a:ext>
            </a:extLst>
          </p:cNvPr>
          <p:cNvPicPr>
            <a:picLocks noChangeAspect="1"/>
          </p:cNvPicPr>
          <p:nvPr/>
        </p:nvPicPr>
        <p:blipFill>
          <a:blip r:embed="rId7"/>
          <a:stretch>
            <a:fillRect/>
          </a:stretch>
        </p:blipFill>
        <p:spPr>
          <a:xfrm>
            <a:off x="6236898" y="2293126"/>
            <a:ext cx="5416591" cy="2698885"/>
          </a:xfrm>
          <a:prstGeom prst="rect">
            <a:avLst/>
          </a:prstGeom>
        </p:spPr>
      </p:pic>
    </p:spTree>
    <p:extLst>
      <p:ext uri="{BB962C8B-B14F-4D97-AF65-F5344CB8AC3E}">
        <p14:creationId xmlns:p14="http://schemas.microsoft.com/office/powerpoint/2010/main" val="974342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
        <p:nvSpPr>
          <p:cNvPr id="4" name="Footer Placeholder 4">
            <a:extLst>
              <a:ext uri="{FF2B5EF4-FFF2-40B4-BE49-F238E27FC236}">
                <a16:creationId xmlns:a16="http://schemas.microsoft.com/office/drawing/2014/main" id="{8F51932B-C3D8-2E05-F940-842121BDAFC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91772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dirty="0"/>
              <a:t>A partir de ahí, instalar un entorno de desarrollo de Python es similar, </a:t>
            </a:r>
            <a:r>
              <a:rPr lang="es-ES_tradnl" sz="2400" dirty="0" err="1"/>
              <a:t>tenés</a:t>
            </a:r>
            <a:r>
              <a:rPr lang="es-ES_tradnl" sz="2400" dirty="0"/>
              <a:t> que:</a:t>
            </a:r>
          </a:p>
          <a:p>
            <a:r>
              <a:rPr lang="es-ES_tradnl" sz="2400" dirty="0"/>
              <a:t>Tener instalado al menos una versión Python </a:t>
            </a:r>
          </a:p>
          <a:p>
            <a:r>
              <a:rPr lang="es-ES_tradnl" sz="2400" b="1" dirty="0"/>
              <a:t>Gestión de paquetes</a:t>
            </a:r>
          </a:p>
          <a:p>
            <a:r>
              <a:rPr lang="es-ES_tradnl" sz="2400" b="1" dirty="0"/>
              <a:t>Entornos virtuales</a:t>
            </a:r>
            <a:endParaRPr lang="es-ES_tradnl" sz="2400" dirty="0"/>
          </a:p>
          <a:p>
            <a:pPr marL="0" indent="0">
              <a:buNone/>
            </a:pPr>
            <a:r>
              <a:rPr lang="es-ES_tradnl" sz="2400" dirty="0"/>
              <a:t>Nada más que ahora veamos herramientas más poderosas y generales.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639315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lnSpcReduction="10000"/>
          </a:bodyPr>
          <a:lstStyle/>
          <a:p>
            <a:pPr marL="0" indent="0">
              <a:buNone/>
            </a:pPr>
            <a:r>
              <a:rPr lang="es-ES_tradnl" sz="2400" dirty="0"/>
              <a:t>Instalar Python, dependiendo de que OS tengas vas a tener muchas opciones:</a:t>
            </a:r>
          </a:p>
          <a:p>
            <a:r>
              <a:rPr lang="es-ES_tradnl" sz="2400" dirty="0"/>
              <a:t>Instalar </a:t>
            </a:r>
            <a:r>
              <a:rPr lang="es-ES_tradnl" sz="2400" dirty="0">
                <a:hlinkClick r:id="rId4"/>
              </a:rPr>
              <a:t>Python</a:t>
            </a:r>
            <a:r>
              <a:rPr lang="es-ES_tradnl" sz="2400" dirty="0"/>
              <a:t> desde la página. Se pueden descargar más de una versión, hoy en día se recomienda de &gt;= 3.9. Nosotros vamos a usar la 3.10.</a:t>
            </a:r>
          </a:p>
          <a:p>
            <a:r>
              <a:rPr lang="es-ES_tradnl" sz="2400" dirty="0"/>
              <a:t>Instalar con tu gestor de paquete (Linux o Windows con </a:t>
            </a:r>
            <a:r>
              <a:rPr lang="es-ES_tradnl" sz="2400" dirty="0">
                <a:hlinkClick r:id="rId5"/>
              </a:rPr>
              <a:t>WSL</a:t>
            </a:r>
            <a:r>
              <a:rPr lang="es-ES_tradnl" sz="2400" dirty="0"/>
              <a:t>) o </a:t>
            </a:r>
            <a:r>
              <a:rPr lang="es-ES_tradnl" sz="2400" dirty="0" err="1">
                <a:hlinkClick r:id="rId6"/>
              </a:rPr>
              <a:t>Homebrew</a:t>
            </a:r>
            <a:r>
              <a:rPr lang="es-ES_tradnl" sz="2400" dirty="0"/>
              <a:t> (MacOS). Por ejemplo, Ubuntu tiene </a:t>
            </a:r>
            <a:r>
              <a:rPr lang="es-ES_tradnl" sz="2400" dirty="0">
                <a:hlinkClick r:id="rId7"/>
              </a:rPr>
              <a:t>este repositorio</a:t>
            </a:r>
            <a:r>
              <a:rPr lang="es-ES_tradnl" sz="2400" dirty="0"/>
              <a:t> o </a:t>
            </a:r>
            <a:r>
              <a:rPr lang="es-ES_tradnl" sz="2400" dirty="0" err="1"/>
              <a:t>Archlinux</a:t>
            </a:r>
            <a:r>
              <a:rPr lang="es-ES_tradnl" sz="2400" dirty="0"/>
              <a:t> usando </a:t>
            </a:r>
            <a:r>
              <a:rPr lang="es-ES_tradnl" sz="2400" dirty="0">
                <a:hlinkClick r:id="rId8"/>
              </a:rPr>
              <a:t>AUR</a:t>
            </a:r>
            <a:r>
              <a:rPr lang="es-ES_tradnl" sz="2400" dirty="0"/>
              <a:t>.</a:t>
            </a:r>
          </a:p>
          <a:p>
            <a:r>
              <a:rPr lang="es-ES_tradnl" sz="2400" dirty="0"/>
              <a:t>Usando un gestor de versiones de Python:</a:t>
            </a:r>
          </a:p>
          <a:p>
            <a:pPr lvl="1"/>
            <a:r>
              <a:rPr lang="es-ES_tradnl" sz="2200" dirty="0" err="1">
                <a:hlinkClick r:id="rId9"/>
              </a:rPr>
              <a:t>pyenv</a:t>
            </a:r>
            <a:r>
              <a:rPr lang="es-ES_tradnl" sz="2200" dirty="0"/>
              <a:t> para Linux/MacOS</a:t>
            </a:r>
          </a:p>
          <a:p>
            <a:pPr lvl="1"/>
            <a:r>
              <a:rPr lang="es-ES_tradnl" sz="2200" dirty="0" err="1">
                <a:hlinkClick r:id="rId10"/>
              </a:rPr>
              <a:t>pyenv-win</a:t>
            </a:r>
            <a:r>
              <a:rPr lang="es-ES_tradnl" sz="2200" dirty="0"/>
              <a:t> para Windows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1807963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fontScale="92500" lnSpcReduction="10000"/>
          </a:bodyPr>
          <a:lstStyle/>
          <a:p>
            <a:pPr marL="0" indent="0">
              <a:buNone/>
            </a:pPr>
            <a:r>
              <a:rPr lang="es-ES_tradnl" sz="2400" b="1" dirty="0">
                <a:solidFill>
                  <a:schemeClr val="accent1"/>
                </a:solidFill>
              </a:rPr>
              <a:t>Gestión de paquetes:</a:t>
            </a:r>
          </a:p>
          <a:p>
            <a:pPr marL="0" indent="0">
              <a:buNone/>
            </a:pPr>
            <a:r>
              <a:rPr lang="es-ES_tradnl" sz="2400" dirty="0" err="1"/>
              <a:t>pip</a:t>
            </a:r>
            <a:r>
              <a:rPr lang="es-ES_tradnl" sz="2400" dirty="0"/>
              <a:t> es un sistema de gestión de paquetes utilizado para instalar y administrar paquetes de software escritos en Python. Muchos de estos paquetes pueden ser encontrados en </a:t>
            </a:r>
            <a:r>
              <a:rPr lang="es-ES_tradnl" sz="2400" dirty="0" err="1">
                <a:hlinkClick r:id="rId4"/>
              </a:rPr>
              <a:t>PyPI</a:t>
            </a:r>
            <a:r>
              <a:rPr lang="es-ES_tradnl" sz="2400" dirty="0"/>
              <a:t>. Python incluyen </a:t>
            </a:r>
            <a:r>
              <a:rPr lang="es-ES_tradnl" sz="2400" dirty="0" err="1"/>
              <a:t>pip</a:t>
            </a:r>
            <a:r>
              <a:rPr lang="es-ES_tradnl" sz="2400" dirty="0"/>
              <a:t> por defecto.</a:t>
            </a:r>
          </a:p>
          <a:p>
            <a:pPr marL="0" indent="0">
              <a:buNone/>
            </a:pPr>
            <a:r>
              <a:rPr lang="es-ES_tradnl" sz="2400" dirty="0"/>
              <a:t>Existen otros gestores:</a:t>
            </a:r>
          </a:p>
          <a:p>
            <a:r>
              <a:rPr lang="es-ES_tradnl" sz="2400" dirty="0" err="1">
                <a:hlinkClick r:id="rId5"/>
              </a:rPr>
              <a:t>uv</a:t>
            </a:r>
            <a:r>
              <a:rPr lang="es-ES_tradnl" sz="2400" dirty="0"/>
              <a:t> </a:t>
            </a:r>
          </a:p>
          <a:p>
            <a:r>
              <a:rPr lang="es-ES_tradnl" sz="2400" dirty="0">
                <a:hlinkClick r:id="rId6"/>
              </a:rPr>
              <a:t>Mamba</a:t>
            </a:r>
            <a:endParaRPr lang="es-ES_tradnl" sz="2400" dirty="0"/>
          </a:p>
          <a:p>
            <a:r>
              <a:rPr lang="es-ES_tradnl" sz="2400" dirty="0">
                <a:hlinkClick r:id="rId7"/>
              </a:rPr>
              <a:t>PDM</a:t>
            </a:r>
            <a:endParaRPr lang="es-ES_tradnl" sz="2400" dirty="0"/>
          </a:p>
          <a:p>
            <a:r>
              <a:rPr lang="es-ES_tradnl" sz="2400" dirty="0"/>
              <a:t>Etc.</a:t>
            </a:r>
          </a:p>
          <a:p>
            <a:pPr marL="0" indent="0">
              <a:buNone/>
            </a:pPr>
            <a:endParaRPr lang="es-ES_tradnl" sz="22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452760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b="1" dirty="0">
                <a:solidFill>
                  <a:schemeClr val="accent4"/>
                </a:solidFill>
              </a:rPr>
              <a:t>Entornos virtuales:</a:t>
            </a:r>
          </a:p>
          <a:p>
            <a:pPr marL="0" indent="0">
              <a:buNone/>
            </a:pPr>
            <a:r>
              <a:rPr lang="es-ES_tradnl" sz="2400" dirty="0"/>
              <a:t>Hay múltiples formas de hacerlo, una de ellas es </a:t>
            </a:r>
            <a:r>
              <a:rPr lang="es-ES_tradnl" sz="2400" dirty="0">
                <a:hlinkClick r:id="rId4"/>
              </a:rPr>
              <a:t>virtualenv</a:t>
            </a:r>
            <a:r>
              <a:rPr lang="es-ES_tradnl" sz="2400" dirty="0"/>
              <a:t>. </a:t>
            </a:r>
          </a:p>
          <a:p>
            <a:pPr marL="0" indent="0">
              <a:buNone/>
            </a:pPr>
            <a:r>
              <a:rPr lang="es-ES_tradnl" sz="2400" dirty="0"/>
              <a:t>Otros que existen son:</a:t>
            </a:r>
          </a:p>
          <a:p>
            <a:pPr lvl="1"/>
            <a:r>
              <a:rPr lang="es-ES_tradnl" sz="2000" dirty="0" err="1">
                <a:hlinkClick r:id="rId5"/>
              </a:rPr>
              <a:t>virtualenvwrapper</a:t>
            </a:r>
            <a:endParaRPr lang="es-ES_tradnl" sz="2000" dirty="0"/>
          </a:p>
          <a:p>
            <a:pPr lvl="1"/>
            <a:r>
              <a:rPr lang="es-ES_tradnl" sz="2000" dirty="0" err="1">
                <a:hlinkClick r:id="rId6"/>
              </a:rPr>
              <a:t>pyenv-virtualenv</a:t>
            </a:r>
            <a:endParaRPr lang="es-ES_tradnl" sz="20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1703171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dirty="0"/>
              <a:t>Hoy en día una herramienta que es muy popular en el desarrollo de Python es </a:t>
            </a:r>
            <a:r>
              <a:rPr lang="es-ES_tradnl" sz="2400" dirty="0">
                <a:hlinkClick r:id="rId4"/>
              </a:rPr>
              <a:t>Poetry</a:t>
            </a:r>
            <a:r>
              <a:rPr lang="es-ES_tradnl" sz="2400" dirty="0"/>
              <a:t>.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3" name="Picture 12" descr="A blue and purple circle with black background&#10;&#10;Description automatically generated">
            <a:extLst>
              <a:ext uri="{FF2B5EF4-FFF2-40B4-BE49-F238E27FC236}">
                <a16:creationId xmlns:a16="http://schemas.microsoft.com/office/drawing/2014/main" id="{C7AFB102-B804-EDD7-8974-8EC035C3EA3A}"/>
              </a:ext>
            </a:extLst>
          </p:cNvPr>
          <p:cNvPicPr>
            <a:picLocks noChangeAspect="1"/>
          </p:cNvPicPr>
          <p:nvPr/>
        </p:nvPicPr>
        <p:blipFill>
          <a:blip r:embed="rId7"/>
          <a:stretch>
            <a:fillRect/>
          </a:stretch>
        </p:blipFill>
        <p:spPr>
          <a:xfrm>
            <a:off x="902766" y="3355047"/>
            <a:ext cx="1009731" cy="1262164"/>
          </a:xfrm>
          <a:prstGeom prst="rect">
            <a:avLst/>
          </a:prstGeom>
        </p:spPr>
      </p:pic>
      <p:sp>
        <p:nvSpPr>
          <p:cNvPr id="15" name="TextBox 14">
            <a:extLst>
              <a:ext uri="{FF2B5EF4-FFF2-40B4-BE49-F238E27FC236}">
                <a16:creationId xmlns:a16="http://schemas.microsoft.com/office/drawing/2014/main" id="{C0F15B5E-748E-4CDA-F5E2-D423A8C1B1B6}"/>
              </a:ext>
            </a:extLst>
          </p:cNvPr>
          <p:cNvSpPr txBox="1"/>
          <p:nvPr/>
        </p:nvSpPr>
        <p:spPr>
          <a:xfrm>
            <a:off x="2180012" y="3261092"/>
            <a:ext cx="9067108" cy="1200329"/>
          </a:xfrm>
          <a:prstGeom prst="rect">
            <a:avLst/>
          </a:prstGeom>
          <a:noFill/>
        </p:spPr>
        <p:txBody>
          <a:bodyPr wrap="square">
            <a:spAutoFit/>
          </a:bodyPr>
          <a:lstStyle/>
          <a:p>
            <a:pPr marL="0" indent="0">
              <a:buNone/>
            </a:pPr>
            <a:r>
              <a:rPr lang="es-ES_tradnl" sz="2400" b="1" i="1" dirty="0" err="1">
                <a:solidFill>
                  <a:schemeClr val="accent1"/>
                </a:solidFill>
              </a:rPr>
              <a:t>Poetry</a:t>
            </a:r>
            <a:r>
              <a:rPr lang="es-ES_tradnl" sz="2400" i="1" dirty="0">
                <a:solidFill>
                  <a:schemeClr val="accent1"/>
                </a:solidFill>
              </a:rPr>
              <a:t> es una herramienta para gestión y empaquetado de dependencias en Python. Permite declarar las bibliotecas de las que depende el proyecto y se encarga de administrarla. </a:t>
            </a:r>
          </a:p>
        </p:txBody>
      </p:sp>
    </p:spTree>
    <p:extLst>
      <p:ext uri="{BB962C8B-B14F-4D97-AF65-F5344CB8AC3E}">
        <p14:creationId xmlns:p14="http://schemas.microsoft.com/office/powerpoint/2010/main" val="3890588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10000"/>
          </a:bodyPr>
          <a:lstStyle/>
          <a:p>
            <a:pPr marL="0" indent="0">
              <a:buNone/>
            </a:pPr>
            <a:r>
              <a:rPr lang="es-ES_tradnl" sz="2400" dirty="0"/>
              <a:t>Para arrancar un nuevo proyecto, hacemos:</a:t>
            </a:r>
          </a:p>
          <a:p>
            <a:pPr marL="0" indent="0" algn="ctr">
              <a:buNone/>
            </a:pPr>
            <a:r>
              <a:rPr lang="es-ES_tradnl" sz="17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700" dirty="0">
                <a:latin typeface="NotoMono NF" panose="020B0609030804020204" pitchFamily="49" charset="0"/>
                <a:ea typeface="NotoMono NF" panose="020B0609030804020204" pitchFamily="49" charset="0"/>
                <a:cs typeface="NotoMono NF" panose="020B0609030804020204" pitchFamily="49" charset="0"/>
              </a:rPr>
              <a:t> new test-</a:t>
            </a:r>
            <a:r>
              <a:rPr lang="es-ES_tradnl" sz="1700" dirty="0" err="1">
                <a:latin typeface="NotoMono NF" panose="020B0609030804020204" pitchFamily="49" charset="0"/>
                <a:ea typeface="NotoMono NF" panose="020B0609030804020204" pitchFamily="49" charset="0"/>
                <a:cs typeface="NotoMono NF" panose="020B0609030804020204" pitchFamily="49" charset="0"/>
              </a:rPr>
              <a:t>proyect</a:t>
            </a:r>
            <a:endParaRPr lang="es-ES_tradnl" sz="17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También podemos elegir que versión de Python usar, pero no instala automáticamente el intérprete de Python, eso hay que encargarse uno. Lo bueno es que, al indicarle una versión, se encarga de que los paquetes que se instalen sean compatibles con las versiones especificadas.</a:t>
            </a:r>
          </a:p>
          <a:p>
            <a:pPr marL="0" indent="0">
              <a:buNone/>
            </a:pPr>
            <a:r>
              <a:rPr lang="es-ES_tradnl" sz="2400" dirty="0"/>
              <a:t>Eso se hace modificando el archivo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2400" dirty="0"/>
              <a:t>:</a:t>
            </a:r>
          </a:p>
          <a:p>
            <a:pPr marL="0" indent="0">
              <a:buNone/>
            </a:pPr>
            <a:endParaRPr lang="es-ES_tradnl" sz="2400" dirty="0"/>
          </a:p>
          <a:p>
            <a:pPr marL="0" indent="0">
              <a:buNone/>
            </a:pPr>
            <a:r>
              <a:rPr lang="es-ES_tradnl" sz="2400" dirty="0"/>
              <a:t>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7" name="Picture 16" descr="A black rectangle with white text and blue and yellow letters&#10;&#10;Description automatically generated">
            <a:extLst>
              <a:ext uri="{FF2B5EF4-FFF2-40B4-BE49-F238E27FC236}">
                <a16:creationId xmlns:a16="http://schemas.microsoft.com/office/drawing/2014/main" id="{D548A874-E2CF-AC5E-0C5C-341FFC47A02A}"/>
              </a:ext>
            </a:extLst>
          </p:cNvPr>
          <p:cNvPicPr>
            <a:picLocks noChangeAspect="1"/>
          </p:cNvPicPr>
          <p:nvPr/>
        </p:nvPicPr>
        <p:blipFill rotWithShape="1">
          <a:blip r:embed="rId6"/>
          <a:srcRect l="10018" t="26384" r="10127" b="26110"/>
          <a:stretch/>
        </p:blipFill>
        <p:spPr>
          <a:xfrm>
            <a:off x="4161371" y="5137265"/>
            <a:ext cx="3869255" cy="914987"/>
          </a:xfrm>
          <a:prstGeom prst="rect">
            <a:avLst/>
          </a:prstGeom>
        </p:spPr>
      </p:pic>
    </p:spTree>
    <p:extLst>
      <p:ext uri="{BB962C8B-B14F-4D97-AF65-F5344CB8AC3E}">
        <p14:creationId xmlns:p14="http://schemas.microsoft.com/office/powerpoint/2010/main" val="593811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18266"/>
            <a:ext cx="10591799" cy="3956301"/>
          </a:xfrm>
        </p:spPr>
        <p:txBody>
          <a:bodyPr>
            <a:normAutofit fontScale="85000" lnSpcReduction="20000"/>
          </a:bodyPr>
          <a:lstStyle/>
          <a:p>
            <a:pPr marL="0" indent="0">
              <a:buNone/>
            </a:pPr>
            <a:r>
              <a:rPr lang="es-ES_tradnl" sz="2400" dirty="0"/>
              <a:t>Dado que </a:t>
            </a:r>
            <a:r>
              <a:rPr lang="es-ES_tradnl" sz="2400" dirty="0" err="1"/>
              <a:t>Poetry</a:t>
            </a:r>
            <a:r>
              <a:rPr lang="es-ES_tradnl" sz="2400" dirty="0"/>
              <a:t> no maneja versiones y entornos virtuales, ese es tu problema. </a:t>
            </a:r>
          </a:p>
          <a:p>
            <a:pPr marL="0" indent="0">
              <a:buNone/>
            </a:pPr>
            <a:r>
              <a:rPr lang="es-ES_tradnl" sz="2400" dirty="0"/>
              <a:t>Primero podemos cambiar la versión de Python usando: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env</a:t>
            </a:r>
            <a:r>
              <a:rPr lang="es-ES_tradnl" sz="1900" dirty="0">
                <a:latin typeface="NotoMono NF" panose="020B0609030804020204" pitchFamily="49" charset="0"/>
                <a:ea typeface="NotoMono NF" panose="020B0609030804020204" pitchFamily="49" charset="0"/>
                <a:cs typeface="NotoMono NF" panose="020B0609030804020204" pitchFamily="49" charset="0"/>
              </a:rPr>
              <a:t> use python3.10</a:t>
            </a:r>
          </a:p>
          <a:p>
            <a:pPr marL="0" indent="0">
              <a:buNone/>
            </a:pPr>
            <a:r>
              <a:rPr lang="es-ES_tradnl" sz="2400" dirty="0"/>
              <a:t>Al hacer esto se encarga de crear un entorno virtual para este proyecto para esa versión de Python.</a:t>
            </a:r>
          </a:p>
          <a:p>
            <a:pPr marL="0" indent="0">
              <a:buNone/>
            </a:pPr>
            <a:r>
              <a:rPr lang="es-ES_tradnl" sz="2400" dirty="0"/>
              <a:t>Una vez hecho esto, podemos instalar paquetes haciendo: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add</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matplotlib</a:t>
            </a:r>
            <a:endParaRPr lang="es-ES_tradnl" sz="19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Y con esto solo estamos viendo la superficie de </a:t>
            </a:r>
            <a:r>
              <a:rPr lang="es-ES_tradnl" sz="2400" dirty="0" err="1">
                <a:hlinkClick r:id="rId4"/>
              </a:rPr>
              <a:t>Poetry</a:t>
            </a:r>
            <a:r>
              <a:rPr lang="es-ES_tradnl" sz="2400" dirty="0"/>
              <a:t>, es una herramienta muy poderosa. Dado que </a:t>
            </a:r>
            <a:r>
              <a:rPr lang="es-ES_tradnl" sz="2400" dirty="0" err="1"/>
              <a:t>sos</a:t>
            </a:r>
            <a:r>
              <a:rPr lang="es-ES_tradnl" sz="2400" dirty="0"/>
              <a:t> un usuario hardcore no vas a tener problema de leer la documentación.</a:t>
            </a:r>
          </a:p>
          <a:p>
            <a:pPr marL="0" indent="0">
              <a:buNone/>
            </a:pPr>
            <a:r>
              <a:rPr lang="es-ES_tradnl" sz="2400" dirty="0"/>
              <a:t>En el repositorio de esta materia se provee un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1900" dirty="0"/>
              <a:t> </a:t>
            </a:r>
            <a:r>
              <a:rPr lang="es-ES_tradnl" sz="2400" dirty="0"/>
              <a:t>para instalar todas las dependencias que iremos a usar.</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3819283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92936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
        <p:nvSpPr>
          <p:cNvPr id="3" name="Footer Placeholder 4">
            <a:extLst>
              <a:ext uri="{FF2B5EF4-FFF2-40B4-BE49-F238E27FC236}">
                <a16:creationId xmlns:a16="http://schemas.microsoft.com/office/drawing/2014/main" id="{1755C532-2732-0F81-2DBD-71F4EBBF3BF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51898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79</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
        <p:nvSpPr>
          <p:cNvPr id="7" name="Footer Placeholder 4">
            <a:extLst>
              <a:ext uri="{FF2B5EF4-FFF2-40B4-BE49-F238E27FC236}">
                <a16:creationId xmlns:a16="http://schemas.microsoft.com/office/drawing/2014/main" id="{C7E54968-6ABB-8B60-7D98-CD79E51F45E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1658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normAutofit/>
          </a:bodyPr>
          <a:lstStyle/>
          <a:p>
            <a:r>
              <a:rPr lang="es-ES_tradnl" dirty="0"/>
              <a:t>Python Data </a:t>
            </a:r>
            <a:r>
              <a:rPr lang="es-ES_tradnl" dirty="0" err="1"/>
              <a:t>Science</a:t>
            </a:r>
            <a:r>
              <a:rPr lang="es-ES_tradnl" dirty="0"/>
              <a:t> </a:t>
            </a:r>
            <a:r>
              <a:rPr lang="es-ES_tradnl" dirty="0" err="1"/>
              <a:t>Handbook</a:t>
            </a:r>
            <a:r>
              <a:rPr lang="es-ES_tradnl" dirty="0"/>
              <a:t> - Jake </a:t>
            </a:r>
            <a:r>
              <a:rPr lang="es-ES_tradnl" dirty="0" err="1"/>
              <a:t>VanderPlas</a:t>
            </a:r>
            <a:r>
              <a:rPr lang="es-ES_tradnl" dirty="0"/>
              <a:t> </a:t>
            </a:r>
            <a:r>
              <a:rPr lang="es-ES_tradnl" dirty="0">
                <a:hlinkClick r:id="rId2"/>
              </a:rPr>
              <a:t>https://jakevdp.github.io/PythonDataScienceHandbook/</a:t>
            </a:r>
            <a:endParaRPr lang="es-ES_tradnl" dirty="0"/>
          </a:p>
          <a:p>
            <a:r>
              <a:rPr lang="es-ES_tradnl" dirty="0" err="1"/>
              <a:t>Practical</a:t>
            </a:r>
            <a:r>
              <a:rPr lang="es-ES_tradnl" dirty="0"/>
              <a:t> </a:t>
            </a:r>
            <a:r>
              <a:rPr lang="es-ES_tradnl" dirty="0" err="1"/>
              <a:t>Statistics</a:t>
            </a:r>
            <a:r>
              <a:rPr lang="es-ES_tradnl" dirty="0"/>
              <a:t> </a:t>
            </a:r>
            <a:r>
              <a:rPr lang="es-ES_tradnl" dirty="0" err="1"/>
              <a:t>for</a:t>
            </a:r>
            <a:r>
              <a:rPr lang="es-ES_tradnl" dirty="0"/>
              <a:t> Data </a:t>
            </a:r>
            <a:r>
              <a:rPr lang="es-ES_tradnl" dirty="0" err="1"/>
              <a:t>Scientists</a:t>
            </a:r>
            <a:r>
              <a:rPr lang="es-ES_tradnl" dirty="0"/>
              <a:t>: 50+ </a:t>
            </a:r>
            <a:r>
              <a:rPr lang="es-ES_tradnl" dirty="0" err="1"/>
              <a:t>Essential</a:t>
            </a:r>
            <a:r>
              <a:rPr lang="es-ES_tradnl" dirty="0"/>
              <a:t> </a:t>
            </a:r>
            <a:r>
              <a:rPr lang="es-ES_tradnl" dirty="0" err="1"/>
              <a:t>Concepts</a:t>
            </a:r>
            <a:r>
              <a:rPr lang="es-ES_tradnl" dirty="0"/>
              <a:t> </a:t>
            </a:r>
            <a:r>
              <a:rPr lang="es-ES_tradnl" dirty="0" err="1"/>
              <a:t>Using</a:t>
            </a:r>
            <a:r>
              <a:rPr lang="es-ES_tradnl" dirty="0"/>
              <a:t> R and Python - Peter Bruce (Ed. O’Reilly)</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Pattern</a:t>
            </a:r>
            <a:r>
              <a:rPr lang="es-ES_tradnl" dirty="0"/>
              <a:t> </a:t>
            </a:r>
            <a:r>
              <a:rPr lang="es-ES_tradnl" dirty="0" err="1"/>
              <a:t>Recognition</a:t>
            </a:r>
            <a:r>
              <a:rPr lang="es-ES_tradnl" dirty="0"/>
              <a:t> And Machine </a:t>
            </a:r>
            <a:r>
              <a:rPr lang="es-ES_tradnl" dirty="0" err="1"/>
              <a:t>Learning</a:t>
            </a:r>
            <a:r>
              <a:rPr lang="es-ES_tradnl" dirty="0"/>
              <a:t> - Christopher </a:t>
            </a:r>
            <a:r>
              <a:rPr lang="es-ES_tradnl" dirty="0" err="1"/>
              <a:t>Bishop</a:t>
            </a:r>
            <a:r>
              <a:rPr lang="es-ES_tradnl" dirty="0"/>
              <a:t> (Ed. Springer)</a:t>
            </a:r>
          </a:p>
          <a:p>
            <a:r>
              <a:rPr lang="es-ES_tradnl" dirty="0"/>
              <a:t>Deep </a:t>
            </a:r>
            <a:r>
              <a:rPr lang="es-ES_tradnl" dirty="0" err="1"/>
              <a:t>Learning</a:t>
            </a:r>
            <a:r>
              <a:rPr lang="es-ES_tradnl" dirty="0"/>
              <a:t> - Ian </a:t>
            </a:r>
            <a:r>
              <a:rPr lang="es-ES_tradnl" dirty="0" err="1"/>
              <a:t>Goodfellow</a:t>
            </a:r>
            <a:r>
              <a:rPr lang="es-ES_tradnl" dirty="0"/>
              <a:t> </a:t>
            </a:r>
            <a:r>
              <a:rPr lang="es-ES_tradnl" dirty="0">
                <a:hlinkClick r:id="rId3"/>
              </a:rPr>
              <a:t>https://www.deeplearningbook.org/</a:t>
            </a:r>
            <a:endParaRPr lang="es-ES_tradnl" dirty="0"/>
          </a:p>
        </p:txBody>
      </p:sp>
      <p:sp>
        <p:nvSpPr>
          <p:cNvPr id="3" name="Footer Placeholder 4">
            <a:extLst>
              <a:ext uri="{FF2B5EF4-FFF2-40B4-BE49-F238E27FC236}">
                <a16:creationId xmlns:a16="http://schemas.microsoft.com/office/drawing/2014/main" id="{CB3AF2F8-C878-B6C1-EAA0-0A0396A74EE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1497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80</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
        <p:nvSpPr>
          <p:cNvPr id="3" name="Footer Placeholder 4">
            <a:extLst>
              <a:ext uri="{FF2B5EF4-FFF2-40B4-BE49-F238E27FC236}">
                <a16:creationId xmlns:a16="http://schemas.microsoft.com/office/drawing/2014/main" id="{A7C056BD-C84C-A4FA-8A4E-CD0495702A0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55484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81</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
        <p:nvSpPr>
          <p:cNvPr id="3" name="Footer Placeholder 4">
            <a:extLst>
              <a:ext uri="{FF2B5EF4-FFF2-40B4-BE49-F238E27FC236}">
                <a16:creationId xmlns:a16="http://schemas.microsoft.com/office/drawing/2014/main" id="{DBCB75DC-AD5A-31AD-E9E4-345B07286D7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56820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82</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
        <p:nvSpPr>
          <p:cNvPr id="7" name="Footer Placeholder 4">
            <a:extLst>
              <a:ext uri="{FF2B5EF4-FFF2-40B4-BE49-F238E27FC236}">
                <a16:creationId xmlns:a16="http://schemas.microsoft.com/office/drawing/2014/main" id="{334613B8-5B1A-E38B-F572-88AEEBED463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1943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83</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
        <p:nvSpPr>
          <p:cNvPr id="7" name="Footer Placeholder 4">
            <a:extLst>
              <a:ext uri="{FF2B5EF4-FFF2-40B4-BE49-F238E27FC236}">
                <a16:creationId xmlns:a16="http://schemas.microsoft.com/office/drawing/2014/main" id="{92191A2E-66A3-AE20-293F-D3D63E1ABBC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539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84</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
        <p:nvSpPr>
          <p:cNvPr id="3" name="Footer Placeholder 4">
            <a:extLst>
              <a:ext uri="{FF2B5EF4-FFF2-40B4-BE49-F238E27FC236}">
                <a16:creationId xmlns:a16="http://schemas.microsoft.com/office/drawing/2014/main" id="{852B6307-102A-3D0F-FB4D-4F69EE67BE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89655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85</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
        <p:nvSpPr>
          <p:cNvPr id="3" name="Footer Placeholder 4">
            <a:extLst>
              <a:ext uri="{FF2B5EF4-FFF2-40B4-BE49-F238E27FC236}">
                <a16:creationId xmlns:a16="http://schemas.microsoft.com/office/drawing/2014/main" id="{11685A26-A152-65E4-466A-DBD9DE54D74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6393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86</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
        <p:nvSpPr>
          <p:cNvPr id="3" name="Footer Placeholder 4">
            <a:extLst>
              <a:ext uri="{FF2B5EF4-FFF2-40B4-BE49-F238E27FC236}">
                <a16:creationId xmlns:a16="http://schemas.microsoft.com/office/drawing/2014/main" id="{DC5C20A0-E5E4-E68A-80FE-3D65C17110F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87393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87</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
        <p:nvSpPr>
          <p:cNvPr id="3" name="Footer Placeholder 4">
            <a:extLst>
              <a:ext uri="{FF2B5EF4-FFF2-40B4-BE49-F238E27FC236}">
                <a16:creationId xmlns:a16="http://schemas.microsoft.com/office/drawing/2014/main" id="{9D962EE9-73F3-14C0-EB96-6AADFAE65C9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9711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6910</TotalTime>
  <Words>7206</Words>
  <Application>Microsoft Macintosh PowerPoint</Application>
  <PresentationFormat>Widescreen</PresentationFormat>
  <Paragraphs>946</Paragraphs>
  <Slides>87</Slides>
  <Notes>74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Arial</vt:lpstr>
      <vt:lpstr>Calibri</vt:lpstr>
      <vt:lpstr>Calisto MT</vt:lpstr>
      <vt:lpstr>Cambria Math</vt:lpstr>
      <vt:lpstr>CMTI9</vt:lpstr>
      <vt:lpstr>CMTT9</vt:lpstr>
      <vt:lpstr>LiberationSerif</vt:lpstr>
      <vt:lpstr>Monaspace Argon</vt:lpstr>
      <vt:lpstr>NimbusRomNo9L</vt:lpstr>
      <vt:lpstr>NotoMono NF</vt:lpstr>
      <vt:lpstr>Univers Condensed</vt:lpstr>
      <vt:lpstr>Wingdings</vt:lpstr>
      <vt:lpstr>ChronicleVTI</vt:lpstr>
      <vt:lpstr>Introducción</vt:lpstr>
      <vt:lpstr>Introducción</vt:lpstr>
      <vt:lpstr>Introducción</vt:lpstr>
      <vt:lpstr>Evaluación</vt:lpstr>
      <vt:lpstr>Herramientas</vt:lpstr>
      <vt:lpstr>Programa</vt:lpstr>
      <vt:lpstr>Programa</vt:lpstr>
      <vt:lpstr>Bibliografía</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Aprendizaje Automático</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Instalando las 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Librerías Asociadas</vt:lpstr>
      <vt:lpstr>Numpy</vt:lpstr>
      <vt:lpstr>Numpy</vt:lpstr>
      <vt:lpstr>Scipy</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65</cp:revision>
  <dcterms:created xsi:type="dcterms:W3CDTF">2024-01-28T21:07:34Z</dcterms:created>
  <dcterms:modified xsi:type="dcterms:W3CDTF">2024-06-20T19:15:31Z</dcterms:modified>
</cp:coreProperties>
</file>